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0" r:id="rId5"/>
  </p:sldMasterIdLst>
  <p:notesMasterIdLst>
    <p:notesMasterId r:id="rId28"/>
  </p:notesMasterIdLst>
  <p:sldIdLst>
    <p:sldId id="324" r:id="rId6"/>
    <p:sldId id="295" r:id="rId7"/>
    <p:sldId id="271" r:id="rId8"/>
    <p:sldId id="313" r:id="rId9"/>
    <p:sldId id="303" r:id="rId10"/>
    <p:sldId id="304" r:id="rId11"/>
    <p:sldId id="306" r:id="rId12"/>
    <p:sldId id="305" r:id="rId13"/>
    <p:sldId id="307" r:id="rId14"/>
    <p:sldId id="279" r:id="rId15"/>
    <p:sldId id="302" r:id="rId16"/>
    <p:sldId id="314" r:id="rId17"/>
    <p:sldId id="322" r:id="rId18"/>
    <p:sldId id="286" r:id="rId19"/>
    <p:sldId id="290" r:id="rId20"/>
    <p:sldId id="319" r:id="rId21"/>
    <p:sldId id="325" r:id="rId22"/>
    <p:sldId id="317" r:id="rId23"/>
    <p:sldId id="310" r:id="rId24"/>
    <p:sldId id="280" r:id="rId25"/>
    <p:sldId id="281" r:id="rId26"/>
    <p:sldId id="282" r:id="rId27"/>
  </p:sldIdLst>
  <p:sldSz cx="12192000" cy="6858000"/>
  <p:notesSz cx="687546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B2A473-E55F-81BE-A635-6930B3280E46}" name="Jim Shaw" initials="JS" userId="S::jim.shaw@livingstreets.org.uk::ad8062b9-451d-46f1-95e4-6c52504063d5" providerId="AD"/>
  <p188:author id="{1EE62B98-FEE6-E74B-2551-3372DC154186}" name="Francesca Marzullo" initials="FM" userId="S::Francesca.Marzullo@livingstreets.org.uk::30ff084c-1b57-42e3-ae4c-f04756707da0" providerId="AD"/>
  <p188:author id="{B8E5DEA3-C0CC-010C-3276-FD0C12EE228B}" name="Sarah Lamey" initials="SL" userId="S::sarah.lamey@livingstreets.org.uk::bf7333e9-8615-452b-816b-6983b462d326" providerId="AD"/>
  <p188:author id="{D469CABC-78E7-2D42-0E23-E99702101A0B}" name="Hannah Colebourn" initials="HC" userId="S::hannah.colebourn@livingstreets.org.uk::7cffa1a1-14fa-4881-bca0-602d166e67d1" providerId="AD"/>
  <p188:author id="{850F80EA-8902-5D3A-B8A0-E324FA4D9EF3}" name="Vicky Spencer" initials="VS" userId="S::Vicky.Spencer@livingstreets.org.uk::fdd81306-c9a2-4770-a3b8-ae5e8d383ab0" providerId="AD"/>
  <p188:author id="{383305EE-C772-2FC3-00BD-E0937D6F98D6}" name="Sandra Richardson" initials="SR" userId="S::Sandra.Richardson@livingstreets.org.uk::192a1e94-1b7c-4780-997f-b061194bfc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na Cara-Collins" initials="NC" lastIdx="5" clrIdx="0">
    <p:extLst>
      <p:ext uri="{19B8F6BF-5375-455C-9EA6-DF929625EA0E}">
        <p15:presenceInfo xmlns:p15="http://schemas.microsoft.com/office/powerpoint/2012/main" userId="S::nina.cara-collins@livingstreets.org.uk::32cd05e3-20df-4679-99c7-2f331d1350ff" providerId="AD"/>
      </p:ext>
    </p:extLst>
  </p:cmAuthor>
  <p:cmAuthor id="2" name="Jennifer Wiles" initials="JW" lastIdx="7" clrIdx="1">
    <p:extLst>
      <p:ext uri="{19B8F6BF-5375-455C-9EA6-DF929625EA0E}">
        <p15:presenceInfo xmlns:p15="http://schemas.microsoft.com/office/powerpoint/2012/main" userId="S::jennifer.wiles@livingstreets.org.uk::e3d7a296-a7a7-4b3c-97df-4699a3732eb9" providerId="AD"/>
      </p:ext>
    </p:extLst>
  </p:cmAuthor>
  <p:cmAuthor id="3" name="Francesca Marzullo" initials="FM" lastIdx="7" clrIdx="2">
    <p:extLst>
      <p:ext uri="{19B8F6BF-5375-455C-9EA6-DF929625EA0E}">
        <p15:presenceInfo xmlns:p15="http://schemas.microsoft.com/office/powerpoint/2012/main" userId="S::Francesca.Marzullo@livingstreets.org.uk::30ff084c-1b57-42e3-ae4c-f04756707da0" providerId="AD"/>
      </p:ext>
    </p:extLst>
  </p:cmAuthor>
  <p:cmAuthor id="4" name="Rachel Hazell" initials="RH" lastIdx="1" clrIdx="3">
    <p:extLst>
      <p:ext uri="{19B8F6BF-5375-455C-9EA6-DF929625EA0E}">
        <p15:presenceInfo xmlns:p15="http://schemas.microsoft.com/office/powerpoint/2012/main" userId="S::Rachel.Hazell@livingstreets.org.uk::e322d35f-e1b2-418a-8fec-08aa42318db1" providerId="AD"/>
      </p:ext>
    </p:extLst>
  </p:cmAuthor>
  <p:cmAuthor id="5" name="Kelly Theis" initials="KT" lastIdx="2" clrIdx="4">
    <p:extLst>
      <p:ext uri="{19B8F6BF-5375-455C-9EA6-DF929625EA0E}">
        <p15:presenceInfo xmlns:p15="http://schemas.microsoft.com/office/powerpoint/2012/main" userId="S::kelly.theis@livingstreets.org.uk::48240490-1d0a-4610-99ab-0316a48b0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00"/>
    <a:srgbClr val="FF8F1C"/>
    <a:srgbClr val="F3922A"/>
    <a:srgbClr val="A7D500"/>
    <a:srgbClr val="DF1995"/>
    <a:srgbClr val="D1338A"/>
    <a:srgbClr val="F29224"/>
    <a:srgbClr val="E1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A51BB0-B82B-188A-6C0E-FAC78E832691}" v="9" dt="2025-09-05T13:16:01.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069BF619-3591-4B39-B061-27533015A16F}" type="datetimeFigureOut">
              <a:rPr lang="en-GB" smtClean="0"/>
              <a:t>05/09/2025</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BE9CC8A5-46B7-4454-8F18-F4CD877A2BAA}" type="slidenum">
              <a:rPr lang="en-GB" smtClean="0"/>
              <a:t>‹#›</a:t>
            </a:fld>
            <a:endParaRPr lang="en-GB"/>
          </a:p>
        </p:txBody>
      </p:sp>
    </p:spTree>
    <p:extLst>
      <p:ext uri="{BB962C8B-B14F-4D97-AF65-F5344CB8AC3E}">
        <p14:creationId xmlns:p14="http://schemas.microsoft.com/office/powerpoint/2010/main" val="24032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Holding slide whilst children are entering assembly hall.</a:t>
            </a:r>
          </a:p>
        </p:txBody>
      </p:sp>
      <p:sp>
        <p:nvSpPr>
          <p:cNvPr id="4" name="Slide Number Placeholder 3"/>
          <p:cNvSpPr>
            <a:spLocks noGrp="1"/>
          </p:cNvSpPr>
          <p:nvPr>
            <p:ph type="sldNum" sz="quarter" idx="5"/>
          </p:nvPr>
        </p:nvSpPr>
        <p:spPr/>
        <p:txBody>
          <a:bodyPr/>
          <a:lstStyle/>
          <a:p>
            <a:fld id="{BE9CC8A5-46B7-4454-8F18-F4CD877A2BAA}" type="slidenum">
              <a:rPr lang="en-GB" smtClean="0"/>
              <a:t>1</a:t>
            </a:fld>
            <a:endParaRPr lang="en-GB"/>
          </a:p>
        </p:txBody>
      </p:sp>
    </p:spTree>
    <p:extLst>
      <p:ext uri="{BB962C8B-B14F-4D97-AF65-F5344CB8AC3E}">
        <p14:creationId xmlns:p14="http://schemas.microsoft.com/office/powerpoint/2010/main" val="31999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300">
                <a:solidFill>
                  <a:srgbClr val="000000"/>
                </a:solidFill>
                <a:latin typeface="Calibri"/>
                <a:ea typeface="Times New Roman" panose="02020603050405020304" pitchFamily="18" charset="0"/>
                <a:cs typeface="Calibri"/>
              </a:rPr>
              <a:t>So, let’s quickly look at how WOW works? Well, it’s really simple. You walk or wheel to school, you log your journey each day on the screen (which we’ll look at in a second), and you earn a different badge every month. It’s that easy.</a:t>
            </a:r>
            <a:endParaRPr lang="en-GB" sz="1300">
              <a:latin typeface="Calibri"/>
              <a:ea typeface="Times New Roman" panose="02020603050405020304" pitchFamily="18" charset="0"/>
              <a:cs typeface="Calibri"/>
            </a:endParaRPr>
          </a:p>
          <a:p>
            <a:pPr fontAlgn="base"/>
            <a:r>
              <a:rPr lang="en-GB" sz="1300">
                <a:latin typeface="Calibri"/>
                <a:ea typeface="Times New Roman" panose="02020603050405020304" pitchFamily="18" charset="0"/>
                <a:cs typeface="Calibri"/>
              </a:rPr>
              <a:t>​</a:t>
            </a: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10</a:t>
            </a:fld>
            <a:endParaRPr lang="en-GB"/>
          </a:p>
        </p:txBody>
      </p:sp>
    </p:spTree>
    <p:extLst>
      <p:ext uri="{BB962C8B-B14F-4D97-AF65-F5344CB8AC3E}">
        <p14:creationId xmlns:p14="http://schemas.microsoft.com/office/powerpoint/2010/main" val="132784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badges - the moment you’ve been waiting for……these are badges you can </a:t>
            </a:r>
            <a:r>
              <a:rPr lang="en-US" b="1"/>
              <a:t>earn</a:t>
            </a:r>
            <a:r>
              <a:rPr lang="en-US"/>
              <a:t> this year! This year’s theme is </a:t>
            </a:r>
            <a:r>
              <a:rPr lang="en-US" i="1"/>
              <a:t>Walk with Joy </a:t>
            </a:r>
            <a:r>
              <a:rPr lang="en-US"/>
              <a:t>so we asked pupils to think about what makes them feel happy, from friends, to pets, silly games or things in nature. Each badge shows different things that might make you smile, whether that's jumping in puddles, biking to school or playing board games! All of the badges have been designed by children just like you. We have a big competition every year, and you guys can all have a go at designing a badge that tens of thousands of children might be wearing this time next year! Now, have a look and decide which is your </a:t>
            </a:r>
            <a:r>
              <a:rPr lang="en-US" err="1"/>
              <a:t>favourite</a:t>
            </a:r>
            <a:r>
              <a:rPr lang="en-US"/>
              <a:t>? (For KS2 you could mention here that they are made in this country [Cornwall] from recycled plastic plates/old fridge trays and yoghurt pot off-cuts) </a:t>
            </a:r>
            <a:endParaRPr lang="en-US">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11</a:t>
            </a:fld>
            <a:endParaRPr lang="en-GB"/>
          </a:p>
        </p:txBody>
      </p:sp>
    </p:spTree>
    <p:extLst>
      <p:ext uri="{BB962C8B-B14F-4D97-AF65-F5344CB8AC3E}">
        <p14:creationId xmlns:p14="http://schemas.microsoft.com/office/powerpoint/2010/main" val="107119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not just about walking and wheeling though. If you do walk/wheel all the way to school every day that’s great – you will earn a badge every month. If you can’t do this every day, but could do it at least once a week, you will still earn a badge at the end of the month. If you want to scoot or cycle to school that’s great too, as long as you do it at least once a week, you too will earn a badge. </a:t>
            </a:r>
          </a:p>
          <a:p>
            <a:endParaRPr lang="en-US"/>
          </a:p>
          <a:p>
            <a:r>
              <a:rPr lang="en-US"/>
              <a:t>But what about you children that have to come in a car? How can you earn a badge? Well, if you live too far away and can’t possibly walk all the way to school, you can do something called Park &amp; Stride. </a:t>
            </a:r>
            <a:r>
              <a:rPr lang="en-GB" b="0" i="0">
                <a:solidFill>
                  <a:srgbClr val="000000"/>
                </a:solidFill>
                <a:effectLst/>
                <a:latin typeface="Swiss721BT-Roman"/>
              </a:rPr>
              <a:t>To Park and Stride, you just need to park the car </a:t>
            </a:r>
            <a:r>
              <a:rPr lang="en-GB" sz="1200">
                <a:solidFill>
                  <a:srgbClr val="000000"/>
                </a:solidFill>
                <a:latin typeface="Calibri"/>
                <a:ea typeface="Times New Roman" panose="02020603050405020304" pitchFamily="18" charset="0"/>
                <a:cs typeface="Calibri"/>
              </a:rPr>
              <a:t>10 minutes away from the school gates and walk the rest of the way. There may be a place close to your school which can be set up as a formal Park and Stride location.</a:t>
            </a:r>
            <a:endParaRPr lang="en-US">
              <a:latin typeface="Calibri"/>
              <a:cs typeface="Calibri"/>
            </a:endParaRPr>
          </a:p>
          <a:p>
            <a:endParaRPr lang="en-US"/>
          </a:p>
          <a:p>
            <a:endParaRPr lang="en-US"/>
          </a:p>
          <a:p>
            <a:r>
              <a:rPr lang="en-US"/>
              <a:t>If you can do this at least once a week, you will also earn a badge every month. We think that’s really fair. It means that </a:t>
            </a:r>
            <a:r>
              <a:rPr lang="en-US" b="1"/>
              <a:t>everyone </a:t>
            </a:r>
            <a:r>
              <a:rPr lang="en-US"/>
              <a:t>in this hall has the chance to earn a badge. Nobody has to miss out, and that’s really important.</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12</a:t>
            </a:fld>
            <a:endParaRPr lang="en-GB"/>
          </a:p>
        </p:txBody>
      </p:sp>
    </p:spTree>
    <p:extLst>
      <p:ext uri="{BB962C8B-B14F-4D97-AF65-F5344CB8AC3E}">
        <p14:creationId xmlns:p14="http://schemas.microsoft.com/office/powerpoint/2010/main" val="411437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kumimoji="0" lang="en-US" sz="900" b="0" i="0" u="none" strike="noStrike" kern="1200" cap="none" spc="0" normalizeH="0" baseline="0" noProof="0">
                <a:ln>
                  <a:noFill/>
                </a:ln>
                <a:solidFill>
                  <a:prstClr val="black"/>
                </a:solidFill>
                <a:effectLst/>
                <a:uLnTx/>
                <a:uFillTx/>
                <a:latin typeface="Calibri"/>
                <a:ea typeface="+mn-ea"/>
                <a:cs typeface="Calibri"/>
              </a:rPr>
              <a:t>So… how will we know who has walked</a:t>
            </a:r>
            <a:r>
              <a:rPr lang="en-US" sz="900">
                <a:solidFill>
                  <a:prstClr val="black"/>
                </a:solidFill>
                <a:latin typeface="Calibri"/>
                <a:cs typeface="Calibri"/>
              </a:rPr>
              <a:t>/</a:t>
            </a:r>
            <a:r>
              <a:rPr kumimoji="0" lang="en-US" sz="900" b="0" i="0" u="none" strike="noStrike" kern="1200" cap="none" spc="0" normalizeH="0" baseline="0" noProof="0">
                <a:ln>
                  <a:noFill/>
                </a:ln>
                <a:solidFill>
                  <a:prstClr val="black"/>
                </a:solidFill>
                <a:effectLst/>
                <a:uLnTx/>
                <a:uFillTx/>
                <a:latin typeface="Calibri"/>
                <a:ea typeface="+mn-ea"/>
                <a:cs typeface="Calibri"/>
              </a:rPr>
              <a:t> </a:t>
            </a:r>
            <a:r>
              <a:rPr lang="en-US" sz="900">
                <a:solidFill>
                  <a:prstClr val="black"/>
                </a:solidFill>
                <a:latin typeface="Calibri"/>
                <a:cs typeface="Calibri"/>
              </a:rPr>
              <a:t>wheeled </a:t>
            </a:r>
            <a:r>
              <a:rPr kumimoji="0" lang="en-US" sz="900" b="0" i="0" u="none" strike="noStrike" kern="1200" cap="none" spc="0" normalizeH="0" baseline="0" noProof="0">
                <a:ln>
                  <a:noFill/>
                </a:ln>
                <a:solidFill>
                  <a:prstClr val="black"/>
                </a:solidFill>
                <a:effectLst/>
                <a:uLnTx/>
                <a:uFillTx/>
                <a:latin typeface="Calibri"/>
                <a:ea typeface="+mn-ea"/>
                <a:cs typeface="Calibri"/>
              </a:rPr>
              <a:t>to school and who has cycled/scooted or come in a car? You are going to use something called the Travel Tracker. This is what your whiteboard screen might look like when the challenge starts. (Point out to teachers it works equally as well on tablets etc.).</a:t>
            </a:r>
          </a:p>
          <a:p>
            <a:r>
              <a:rPr lang="en-US">
                <a:cs typeface="Calibri"/>
              </a:rPr>
              <a:t>There are few things to point out:  Can you spot the badge on the right-hand side? This will tell you which badge to you trying to earn each month. </a:t>
            </a:r>
            <a:endParaRPr lang="en-US">
              <a:ea typeface="Calibri"/>
              <a:cs typeface="Calibri"/>
            </a:endParaRPr>
          </a:p>
          <a:p>
            <a:r>
              <a:rPr lang="en-US">
                <a:cs typeface="Calibri"/>
              </a:rPr>
              <a:t>There is a calendar at the top left to show you are logging your journey for today. If you have missed a day, you can use this to go back and log the journeys you missed. We suggest you log your journeys daily as this makes it more accurate, and always check the calendar is set on the correct date before logging.</a:t>
            </a:r>
            <a:endParaRPr lang="en-US">
              <a:ea typeface="Calibri"/>
              <a:cs typeface="Calibri"/>
            </a:endParaRPr>
          </a:p>
          <a:p>
            <a:r>
              <a:rPr lang="en-US">
                <a:cs typeface="Calibri"/>
              </a:rPr>
              <a:t>Below you can see lots of circles with white pictures inside.  You will all have your own picture (and it might have you first name underneath, too!). All you have to do is find your picture and tap on it. This will take you to the next page. </a:t>
            </a:r>
            <a:endParaRPr lang="en-US">
              <a:ea typeface="Calibri"/>
              <a:cs typeface="Calibri"/>
            </a:endParaRPr>
          </a:p>
          <a:p>
            <a:endParaRPr lang="en-US">
              <a:cs typeface="Calibri"/>
            </a:endParaRPr>
          </a:p>
          <a:p>
            <a:r>
              <a:rPr lang="en-US">
                <a:cs typeface="Calibri"/>
              </a:rPr>
              <a:t>TRAVEL TRACKER IMAGE TO BE UPDATED WHEN NEW IMAGE IS AVAILABLE</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13</a:t>
            </a:fld>
            <a:endParaRPr lang="en-GB"/>
          </a:p>
        </p:txBody>
      </p:sp>
    </p:spTree>
    <p:extLst>
      <p:ext uri="{BB962C8B-B14F-4D97-AF65-F5344CB8AC3E}">
        <p14:creationId xmlns:p14="http://schemas.microsoft.com/office/powerpoint/2010/main" val="3617072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Travel Tracker will then ask you how you’ve travelled to school. Just select the picture that best matches how you’ve travelled to school that day. If you select the wrong picture by mistake, just click on the cross to go back. </a:t>
            </a:r>
          </a:p>
          <a:p>
            <a:r>
              <a:rPr lang="en-US">
                <a:cs typeface="Calibri"/>
              </a:rPr>
              <a:t>Teachers - its really important that any absent children are marked absent using the green ‘thermometer’ button. This means it won’t spoil their chances of earning a badge at the end of the month – which is fair. Travel Tracker is really clever - at the end of the month it will show your teacher who has earned a badge by putting a little picture of the badge on the picture of each child who has earned one.</a:t>
            </a:r>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14</a:t>
            </a:fld>
            <a:endParaRPr lang="en-GB"/>
          </a:p>
        </p:txBody>
      </p:sp>
    </p:spTree>
    <p:extLst>
      <p:ext uri="{BB962C8B-B14F-4D97-AF65-F5344CB8AC3E}">
        <p14:creationId xmlns:p14="http://schemas.microsoft.com/office/powerpoint/2010/main" val="155053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900" b="0" i="0" u="none" strike="noStrike" kern="1200" cap="none" spc="0" normalizeH="0" baseline="0" noProof="0">
                <a:ln>
                  <a:noFill/>
                </a:ln>
                <a:solidFill>
                  <a:prstClr val="black"/>
                </a:solidFill>
                <a:effectLst/>
                <a:uLnTx/>
                <a:uFillTx/>
                <a:latin typeface="Calibri"/>
                <a:ea typeface="+mn-ea"/>
                <a:cs typeface="Calibri"/>
              </a:rPr>
              <a:t>Now, what Travel Tracker also has in it are some leaderboards. At any time, your teacher can look and see how your school is doing compared to all the other schools in your area (on the right), or, compared to all the other schools doing WOW across the country (on the left). The exciting news is that every term we have a special month-long challenge called the WOW Top Ten. At the end of the challenge, we look to see which schools have finished top of the leaderboards and give out certificates to the most engaged and active schools! </a:t>
            </a:r>
            <a:endParaRPr lang="en-US" sz="900">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15</a:t>
            </a:fld>
            <a:endParaRPr lang="en-GB"/>
          </a:p>
        </p:txBody>
      </p:sp>
    </p:spTree>
    <p:extLst>
      <p:ext uri="{BB962C8B-B14F-4D97-AF65-F5344CB8AC3E}">
        <p14:creationId xmlns:p14="http://schemas.microsoft.com/office/powerpoint/2010/main" val="105085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cs typeface="Calibri"/>
              </a:rPr>
              <a:t>More importantly, perhaps, Travel Tracker has a class leaderboard where you can see how </a:t>
            </a:r>
            <a:r>
              <a:rPr lang="en-US" b="1">
                <a:cs typeface="Calibri"/>
              </a:rPr>
              <a:t>your </a:t>
            </a:r>
            <a:r>
              <a:rPr kumimoji="0" lang="en-US" sz="900" b="0" i="0" u="none" strike="noStrike" kern="1200" cap="none" spc="0" normalizeH="0" baseline="0" noProof="0">
                <a:ln>
                  <a:noFill/>
                </a:ln>
                <a:solidFill>
                  <a:prstClr val="black"/>
                </a:solidFill>
                <a:effectLst/>
                <a:uLnTx/>
                <a:uFillTx/>
                <a:latin typeface="Calibri"/>
                <a:ea typeface="+mn-ea"/>
                <a:cs typeface="+mn-cs"/>
              </a:rPr>
              <a:t>class is doing compared to all the other classes in school. So, you need to encourage all your classmates to travel actively to school as much as possible so that your class can get to the top of the leaderboard. (To teachers/Head) Maybe the class that comes top of this leaderboard each month can receive a special trophy/prize that they can keep in their classroom for the whole of the next month? </a:t>
            </a:r>
            <a:r>
              <a:rPr kumimoji="0" lang="en-US" sz="900" b="0" i="0" u="none" strike="noStrike" kern="1200" cap="none" spc="0" normalizeH="0" baseline="0" noProof="0">
                <a:ln>
                  <a:noFill/>
                </a:ln>
                <a:solidFill>
                  <a:prstClr val="black"/>
                </a:solidFill>
                <a:effectLst/>
                <a:uLnTx/>
                <a:uFillTx/>
                <a:latin typeface="Calibri"/>
                <a:ea typeface="+mn-ea"/>
                <a:cs typeface="Calibri"/>
              </a:rPr>
              <a:t>(We have a selection of editable certificates that your teacher can award to the top classes or to the whole school during assemblies!)</a:t>
            </a:r>
            <a:endParaRPr kumimoji="0" lang="en-US" sz="900" b="0" i="0" u="none" strike="noStrike" kern="1200" cap="none" spc="0" normalizeH="0" baseline="0" noProof="0">
              <a:ln>
                <a:noFill/>
              </a:ln>
              <a:solidFill>
                <a:prstClr val="black"/>
              </a:solidFill>
              <a:effectLst/>
              <a:uLnTx/>
              <a:uFillTx/>
              <a:latin typeface="Calibri"/>
              <a:ea typeface="+mn-ea"/>
              <a:cs typeface="+mn-cs"/>
            </a:endParaRPr>
          </a:p>
          <a:p>
            <a:endParaRPr lang="en-US" b="1">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16</a:t>
            </a:fld>
            <a:endParaRPr lang="en-GB"/>
          </a:p>
        </p:txBody>
      </p:sp>
    </p:spTree>
    <p:extLst>
      <p:ext uri="{BB962C8B-B14F-4D97-AF65-F5344CB8AC3E}">
        <p14:creationId xmlns:p14="http://schemas.microsoft.com/office/powerpoint/2010/main" val="392522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F423-E876-46C7-57BB-D22791E25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2D03B-E545-CE0E-78AB-CDAB53E2B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E7D82-A652-4063-9FC9-92F122E0B101}"/>
              </a:ext>
            </a:extLst>
          </p:cNvPr>
          <p:cNvSpPr>
            <a:spLocks noGrp="1"/>
          </p:cNvSpPr>
          <p:nvPr>
            <p:ph type="body" idx="1"/>
          </p:nvPr>
        </p:nvSpPr>
        <p:spPr/>
        <p:txBody>
          <a:bodyPr/>
          <a:lstStyle/>
          <a:p>
            <a:r>
              <a:rPr lang="en-GB"/>
              <a:t>(Slides 17-21 – extra slides if time allows) This year’s theme for the WOW challenge is ‘Walk with Joy’. Each of the badges, designed by children taking part in last year’s WOW badge design competition, shows some of the fun ways of travelling to school – like cycling or jumping in puddles! </a:t>
            </a:r>
            <a:endParaRPr lang="en-US"/>
          </a:p>
        </p:txBody>
      </p:sp>
      <p:sp>
        <p:nvSpPr>
          <p:cNvPr id="4" name="Slide Number Placeholder 3">
            <a:extLst>
              <a:ext uri="{FF2B5EF4-FFF2-40B4-BE49-F238E27FC236}">
                <a16:creationId xmlns:a16="http://schemas.microsoft.com/office/drawing/2014/main" id="{B2F102AF-1A92-34D2-3B76-5047195807B2}"/>
              </a:ext>
            </a:extLst>
          </p:cNvPr>
          <p:cNvSpPr>
            <a:spLocks noGrp="1"/>
          </p:cNvSpPr>
          <p:nvPr>
            <p:ph type="sldNum" sz="quarter" idx="5"/>
          </p:nvPr>
        </p:nvSpPr>
        <p:spPr/>
        <p:txBody>
          <a:bodyPr/>
          <a:lstStyle/>
          <a:p>
            <a:fld id="{BE9CC8A5-46B7-4454-8F18-F4CD877A2BAA}" type="slidenum">
              <a:rPr lang="en-GB" smtClean="0"/>
              <a:t>17</a:t>
            </a:fld>
            <a:endParaRPr lang="en-GB"/>
          </a:p>
        </p:txBody>
      </p:sp>
    </p:spTree>
    <p:extLst>
      <p:ext uri="{BB962C8B-B14F-4D97-AF65-F5344CB8AC3E}">
        <p14:creationId xmlns:p14="http://schemas.microsoft.com/office/powerpoint/2010/main" val="2064874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this is your chance to think </a:t>
            </a:r>
            <a:r>
              <a:rPr lang="en-GB" sz="1800" kern="100">
                <a:effectLst/>
                <a:latin typeface="Aptos" panose="020B0004020202020204" pitchFamily="34" charset="0"/>
                <a:cs typeface="Times New Roman" panose="02020603050405020304" pitchFamily="18" charset="0"/>
              </a:rPr>
              <a:t>i</a:t>
            </a:r>
            <a:r>
              <a:rPr lang="en-GB" sz="1800" kern="100">
                <a:effectLst/>
                <a:latin typeface="Aptos" panose="020B0004020202020204" pitchFamily="34" charset="0"/>
                <a:ea typeface="Aptos" panose="020B0004020202020204" pitchFamily="34" charset="0"/>
                <a:cs typeface="Times New Roman" panose="02020603050405020304" pitchFamily="18" charset="0"/>
              </a:rPr>
              <a:t>maginatively.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pPr marL="0" marR="0" lvl="0" indent="0" algn="l" defTabSz="685800" rtl="0" eaLnBrk="1" fontAlgn="auto" latinLnBrk="0" hangingPunct="1">
              <a:lnSpc>
                <a:spcPct val="100000"/>
              </a:lnSpc>
              <a:spcBef>
                <a:spcPts val="0"/>
              </a:spcBef>
              <a:spcAft>
                <a:spcPts val="0"/>
              </a:spcAft>
              <a:buClrTx/>
              <a:buSzTx/>
              <a:buFontTx/>
              <a:buNone/>
              <a:tabLst/>
              <a:defRPr/>
            </a:pPr>
            <a:r>
              <a:rPr lang="en-GB"/>
              <a:t>If you could get to school in any way you wanted to, how might you travel?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pPr marL="0" marR="0" lvl="0" indent="0" algn="l" defTabSz="685800" rtl="0" eaLnBrk="1" fontAlgn="auto" latinLnBrk="0" hangingPunct="1">
              <a:lnSpc>
                <a:spcPct val="100000"/>
              </a:lnSpc>
              <a:spcBef>
                <a:spcPts val="0"/>
              </a:spcBef>
              <a:spcAft>
                <a:spcPts val="0"/>
              </a:spcAft>
              <a:buClrTx/>
              <a:buSzTx/>
              <a:buFontTx/>
              <a:buNone/>
              <a:tabLst/>
              <a:defRPr/>
            </a:pPr>
            <a:r>
              <a:rPr lang="en-GB"/>
              <a:t>Use your imagination to think of some ways you could travel to school. Be as creative as you can be!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949B14-9BB8-4742-88BD-78486DCD7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251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000000"/>
                </a:solidFill>
                <a:effectLst/>
                <a:latin typeface="Swiss721BT-Roman"/>
              </a:rPr>
              <a:t>WOW Ambassador</a:t>
            </a:r>
            <a:r>
              <a:rPr lang="en-GB" b="0" i="0">
                <a:solidFill>
                  <a:srgbClr val="000000"/>
                </a:solidFill>
                <a:effectLst/>
                <a:latin typeface="Swiss721BT-Roman"/>
              </a:rPr>
              <a:t> is an important role </a:t>
            </a:r>
            <a:r>
              <a:rPr lang="en-GB" b="1" i="0">
                <a:solidFill>
                  <a:srgbClr val="000000"/>
                </a:solidFill>
                <a:effectLst/>
                <a:latin typeface="Swiss721BT-Roman"/>
              </a:rPr>
              <a:t>a pupil can take on to support the delivery of WOW in your school</a:t>
            </a:r>
            <a:r>
              <a:rPr lang="en-GB" b="0" i="0">
                <a:solidFill>
                  <a:srgbClr val="000000"/>
                </a:solidFill>
                <a:effectLst/>
                <a:latin typeface="Swiss721BT-Roman"/>
              </a:rPr>
              <a:t>. Their key role is to champion all things WOW in their class and across the school, encouraging other pupils to walk or travel actively to school. They may also assist with recording journeys on the WOW Travel Tracker, mark absent children absent, and take the responsibility of awarding WOW badges at the end of each month.</a:t>
            </a:r>
            <a:endParaRPr lang="en-GB"/>
          </a:p>
          <a:p>
            <a:endParaRPr lang="en-US"/>
          </a:p>
          <a:p>
            <a:endParaRPr lang="en-US"/>
          </a:p>
          <a:p>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19</a:t>
            </a:fld>
            <a:endParaRPr lang="en-GB"/>
          </a:p>
        </p:txBody>
      </p:sp>
    </p:spTree>
    <p:extLst>
      <p:ext uri="{BB962C8B-B14F-4D97-AF65-F5344CB8AC3E}">
        <p14:creationId xmlns:p14="http://schemas.microsoft.com/office/powerpoint/2010/main" val="70062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kumimoji="0" lang="en-US" sz="900" b="0" i="0" u="none" strike="noStrike" kern="1200" cap="none" spc="0" normalizeH="0" baseline="0" noProof="0">
                <a:ln>
                  <a:noFill/>
                </a:ln>
                <a:solidFill>
                  <a:prstClr val="black"/>
                </a:solidFill>
                <a:effectLst/>
                <a:uLnTx/>
                <a:uFillTx/>
                <a:latin typeface="Calibri"/>
                <a:ea typeface="+mn-ea"/>
                <a:cs typeface="+mn-cs"/>
              </a:rPr>
              <a:t>Hello everyone, I’m </a:t>
            </a:r>
            <a:r>
              <a:rPr kumimoji="0" lang="en-US" sz="900" b="0" i="0" u="none" strike="noStrike" kern="1200" cap="none" spc="0" normalizeH="0" baseline="0" noProof="0" err="1">
                <a:ln>
                  <a:noFill/>
                </a:ln>
                <a:solidFill>
                  <a:prstClr val="black"/>
                </a:solidFill>
                <a:effectLst/>
                <a:uLnTx/>
                <a:uFillTx/>
                <a:latin typeface="Calibri"/>
                <a:ea typeface="+mn-ea"/>
                <a:cs typeface="+mn-cs"/>
              </a:rPr>
              <a:t>xxxx</a:t>
            </a:r>
            <a:r>
              <a:rPr kumimoji="0" lang="en-US" sz="900" b="0" i="0" u="none" strike="noStrike" kern="1200" cap="none" spc="0" normalizeH="0" baseline="0" noProof="0">
                <a:ln>
                  <a:noFill/>
                </a:ln>
                <a:solidFill>
                  <a:prstClr val="black"/>
                </a:solidFill>
                <a:effectLst/>
                <a:uLnTx/>
                <a:uFillTx/>
                <a:latin typeface="Calibri"/>
                <a:ea typeface="+mn-ea"/>
                <a:cs typeface="+mn-cs"/>
              </a:rPr>
              <a:t> from Living Streets, the UK Charity for everyday walking. I’m here to talk about walking to school and the reason for that is, starting tomorrow/next week, your school is taking part in WOW, the Walk To School challenge. The great thing about WOW is that it doesn’t just last for a week, or a month, but will run for the whole of this school year! The even better news is that you can earn special badges, just like these on the screen, for walking</a:t>
            </a:r>
            <a:r>
              <a:rPr lang="en-US" sz="900">
                <a:solidFill>
                  <a:prstClr val="black"/>
                </a:solidFill>
                <a:latin typeface="Calibri"/>
              </a:rPr>
              <a:t> or wheeling/travelling</a:t>
            </a:r>
            <a:r>
              <a:rPr kumimoji="0" lang="en-US" sz="900" b="0" i="0" u="none" strike="noStrike" kern="1200" cap="none" spc="0" normalizeH="0" baseline="0" noProof="0">
                <a:ln>
                  <a:noFill/>
                </a:ln>
                <a:solidFill>
                  <a:prstClr val="black"/>
                </a:solidFill>
                <a:effectLst/>
                <a:uLnTx/>
                <a:uFillTx/>
                <a:latin typeface="Calibri"/>
                <a:ea typeface="+mn-ea"/>
                <a:cs typeface="+mn-cs"/>
              </a:rPr>
              <a:t> actively to school. Put your hands up if you’re up for a challenge! Great, put them down. Before I tell you how the challenge works, I want you to have a think for a few seconds about how you travelled to school today. How did you get to the school gate? </a:t>
            </a: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CC8A5-46B7-4454-8F18-F4CD877A2BA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91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**Optional slide</a:t>
            </a:r>
          </a:p>
        </p:txBody>
      </p:sp>
      <p:sp>
        <p:nvSpPr>
          <p:cNvPr id="4" name="Slide Number Placeholder 3"/>
          <p:cNvSpPr>
            <a:spLocks noGrp="1"/>
          </p:cNvSpPr>
          <p:nvPr>
            <p:ph type="sldNum" sz="quarter" idx="5"/>
          </p:nvPr>
        </p:nvSpPr>
        <p:spPr/>
        <p:txBody>
          <a:bodyPr/>
          <a:lstStyle/>
          <a:p>
            <a:fld id="{BE9CC8A5-46B7-4454-8F18-F4CD877A2BAA}" type="slidenum">
              <a:rPr lang="en-GB" smtClean="0"/>
              <a:t>20</a:t>
            </a:fld>
            <a:endParaRPr lang="en-GB"/>
          </a:p>
        </p:txBody>
      </p:sp>
    </p:spTree>
    <p:extLst>
      <p:ext uri="{BB962C8B-B14F-4D97-AF65-F5344CB8AC3E}">
        <p14:creationId xmlns:p14="http://schemas.microsoft.com/office/powerpoint/2010/main" val="2114240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844"/>
              </a:spcAft>
            </a:pPr>
            <a:r>
              <a:rPr lang="en-GB" sz="1300">
                <a:latin typeface="Calibri" panose="020F0502020204030204" pitchFamily="34" charset="0"/>
                <a:ea typeface="Calibri" panose="020F0502020204030204" pitchFamily="34" charset="0"/>
                <a:cs typeface="Calibri" panose="020F0502020204030204" pitchFamily="34" charset="0"/>
              </a:rPr>
              <a:t>​</a:t>
            </a:r>
            <a:r>
              <a:rPr lang="en-GB" sz="1300">
                <a:solidFill>
                  <a:srgbClr val="000000"/>
                </a:solidFill>
                <a:latin typeface="Calibri" panose="020F0502020204030204" pitchFamily="34" charset="0"/>
                <a:ea typeface="Times New Roman" panose="02020603050405020304" pitchFamily="18" charset="0"/>
                <a:cs typeface="Calibri" panose="020F0502020204030204" pitchFamily="34" charset="0"/>
              </a:rPr>
              <a:t> You are now ready to start your challenge.</a:t>
            </a:r>
            <a:endParaRPr lang="en-GB" sz="1300">
              <a:latin typeface="Calibri" panose="020F0502020204030204" pitchFamily="34" charset="0"/>
              <a:ea typeface="Calibri" panose="020F0502020204030204" pitchFamily="34" charset="0"/>
              <a:cs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 </a:t>
            </a:r>
            <a:endParaRPr lang="en-GB" sz="1300">
              <a:latin typeface="Times New Roman" panose="02020603050405020304" pitchFamily="18" charset="0"/>
              <a:ea typeface="Times New Roman" panose="02020603050405020304" pitchFamily="18" charset="0"/>
            </a:endParaRPr>
          </a:p>
          <a:p>
            <a:pPr fontAlgn="base"/>
            <a:r>
              <a:rPr lang="en-GB" sz="1300">
                <a:solidFill>
                  <a:srgbClr val="000000"/>
                </a:solidFill>
                <a:latin typeface="Calibri" panose="020F0502020204030204" pitchFamily="34" charset="0"/>
                <a:ea typeface="Times New Roman" panose="02020603050405020304" pitchFamily="18" charset="0"/>
              </a:rPr>
              <a:t>Good luck and I hope you enjoy being active and earning lots of badges.]</a:t>
            </a:r>
            <a:endParaRPr lang="en-GB" sz="1300">
              <a:latin typeface="Times New Roman" panose="02020603050405020304" pitchFamily="18" charset="0"/>
              <a:ea typeface="Times New Roman" panose="02020603050405020304" pitchFamily="18" charset="0"/>
            </a:endParaRP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21</a:t>
            </a:fld>
            <a:endParaRPr lang="en-GB"/>
          </a:p>
        </p:txBody>
      </p:sp>
    </p:spTree>
    <p:extLst>
      <p:ext uri="{BB962C8B-B14F-4D97-AF65-F5344CB8AC3E}">
        <p14:creationId xmlns:p14="http://schemas.microsoft.com/office/powerpoint/2010/main" val="2516583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Thank you everyone and see you soon! </a:t>
            </a: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22</a:t>
            </a:fld>
            <a:endParaRPr lang="en-GB"/>
          </a:p>
        </p:txBody>
      </p:sp>
    </p:spTree>
    <p:extLst>
      <p:ext uri="{BB962C8B-B14F-4D97-AF65-F5344CB8AC3E}">
        <p14:creationId xmlns:p14="http://schemas.microsoft.com/office/powerpoint/2010/main" val="389304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**Optional video slide – video is 2 mins 30 secs long </a:t>
            </a:r>
          </a:p>
          <a:p>
            <a:endParaRPr lang="en-GB"/>
          </a:p>
          <a:p>
            <a:r>
              <a:rPr lang="en-GB"/>
              <a:t>NEW VIDEO TO BE ADDED 30 AUGUST 2025</a:t>
            </a:r>
          </a:p>
        </p:txBody>
      </p:sp>
      <p:sp>
        <p:nvSpPr>
          <p:cNvPr id="4" name="Slide Number Placeholder 3"/>
          <p:cNvSpPr>
            <a:spLocks noGrp="1"/>
          </p:cNvSpPr>
          <p:nvPr>
            <p:ph type="sldNum" sz="quarter" idx="5"/>
          </p:nvPr>
        </p:nvSpPr>
        <p:spPr/>
        <p:txBody>
          <a:bodyPr/>
          <a:lstStyle/>
          <a:p>
            <a:fld id="{BE9CC8A5-46B7-4454-8F18-F4CD877A2BAA}" type="slidenum">
              <a:rPr lang="en-GB" smtClean="0"/>
              <a:t>3</a:t>
            </a:fld>
            <a:endParaRPr lang="en-GB"/>
          </a:p>
        </p:txBody>
      </p:sp>
    </p:spTree>
    <p:extLst>
      <p:ext uri="{BB962C8B-B14F-4D97-AF65-F5344CB8AC3E}">
        <p14:creationId xmlns:p14="http://schemas.microsoft.com/office/powerpoint/2010/main" val="4182268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Who came on a pair of stilts?! Who came with a jet pack strapped to their back and flew over the school gate like a rocket?! (“There’s always one or two, it’s always the older lads at the back!” – “Maybe you did, who knows?”) OK, hands up if you came by car and got dropped off somewhere near the school gate this morning? That’s fine. (Then ask ‘Who came on a bike/scooter/bus?’ in turn.) Is that everyone? Have I forgot anything? (wait for someone to say walking). Ah, of course, I nearly forgot (!!), put your hands up if you walked or wheeled all the way to school?</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That’s great.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WOW is all about encouraging more of us to walk or wheel to school, and, more often. It’s good to walk or wheel for so many reasons. </a:t>
            </a:r>
            <a:endParaRPr lang="en-US"/>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For the rest of this presentation, when we talk about ‘walking’ we mean ‘walking and wheeling’ to school. </a:t>
            </a: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4</a:t>
            </a:fld>
            <a:endParaRPr lang="en-GB"/>
          </a:p>
        </p:txBody>
      </p:sp>
    </p:spTree>
    <p:extLst>
      <p:ext uri="{BB962C8B-B14F-4D97-AF65-F5344CB8AC3E}">
        <p14:creationId xmlns:p14="http://schemas.microsoft.com/office/powerpoint/2010/main" val="2158385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Since you’re all experts in travelling actively to school, who can tell me what the benefits (‘good things’ for KS1) are about walking </a:t>
            </a:r>
            <a:r>
              <a:rPr lang="en-GB"/>
              <a:t>or wheeling </a:t>
            </a:r>
            <a:r>
              <a:rPr lang="en-GB" sz="1200" kern="1200">
                <a:solidFill>
                  <a:schemeClr val="tx1"/>
                </a:solidFill>
                <a:effectLst/>
                <a:latin typeface="+mn-lt"/>
                <a:ea typeface="+mn-ea"/>
                <a:cs typeface="+mn-cs"/>
              </a:rPr>
              <a:t>to school? Why is it good to walk </a:t>
            </a:r>
            <a:r>
              <a:rPr lang="en-GB"/>
              <a:t>or wheel </a:t>
            </a:r>
            <a:r>
              <a:rPr lang="en-GB" sz="1200" kern="1200">
                <a:solidFill>
                  <a:schemeClr val="tx1"/>
                </a:solidFill>
                <a:effectLst/>
                <a:latin typeface="+mn-lt"/>
                <a:ea typeface="+mn-ea"/>
                <a:cs typeface="+mn-cs"/>
              </a:rPr>
              <a:t>to school? Hands up if you can think of reasons.  [Take some answers – taking one or two answers from the younger children at the front and working your way back to get a range of answers.] That’s brilliant. You’ve come up with some great suggestions.</a:t>
            </a:r>
            <a:r>
              <a:rPr lang="en-US">
                <a:effectLst/>
              </a:rPr>
              <a:t> Here’s some reasons I thought of – let’s see if we got the same things.</a:t>
            </a:r>
            <a:endParaRPr lang="en-US"/>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5</a:t>
            </a:fld>
            <a:endParaRPr lang="en-GB"/>
          </a:p>
        </p:txBody>
      </p:sp>
    </p:spTree>
    <p:extLst>
      <p:ext uri="{BB962C8B-B14F-4D97-AF65-F5344CB8AC3E}">
        <p14:creationId xmlns:p14="http://schemas.microsoft.com/office/powerpoint/2010/main" val="18476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is good exercise for us. As we walk our hearts beat faster, our breathing gets quicker, we warm up, and we feel energised. Exercise is important because it helps to keep our bodies healthy and is good for our hearts, lungs, muscles and bones.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Did you know that it’s recommended that you do around 60 minutes of physical activity every day?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Well, the walk to school is a really good way of getting some of that exercise in. Not only does walking help keep us fit and healthy, it can help wake us up in the morning and make us feel happy! If you walk to school, then you’ll be more alert and ready to learn when you come into the classroom. It will also help you concentrate better in class – and that’s really important for the school.</a:t>
            </a:r>
            <a:endParaRPr lang="en-US"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6</a:t>
            </a:fld>
            <a:endParaRPr lang="en-GB"/>
          </a:p>
        </p:txBody>
      </p:sp>
    </p:spTree>
    <p:extLst>
      <p:ext uri="{BB962C8B-B14F-4D97-AF65-F5344CB8AC3E}">
        <p14:creationId xmlns:p14="http://schemas.microsoft.com/office/powerpoint/2010/main" val="88475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Imagine if everybody walked </a:t>
            </a:r>
            <a:r>
              <a:rPr lang="en-GB"/>
              <a:t>or wheeled </a:t>
            </a:r>
            <a:r>
              <a:rPr lang="en-GB" sz="1200" kern="1200">
                <a:solidFill>
                  <a:schemeClr val="tx1"/>
                </a:solidFill>
                <a:effectLst/>
                <a:latin typeface="+mn-lt"/>
                <a:ea typeface="+mn-ea"/>
                <a:cs typeface="+mn-cs"/>
              </a:rPr>
              <a:t>to school, there would be fewer cars outside the school gates. This would make it easier to cross the roads and much safer for all families walking to school. </a:t>
            </a:r>
            <a:endParaRPr lang="en-US"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7</a:t>
            </a:fld>
            <a:endParaRPr lang="en-GB"/>
          </a:p>
        </p:txBody>
      </p:sp>
    </p:spTree>
    <p:extLst>
      <p:ext uri="{BB962C8B-B14F-4D97-AF65-F5344CB8AC3E}">
        <p14:creationId xmlns:p14="http://schemas.microsoft.com/office/powerpoint/2010/main" val="319982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a:t>
            </a:r>
            <a:r>
              <a:rPr lang="en-GB"/>
              <a:t>and wheeling </a:t>
            </a:r>
            <a:r>
              <a:rPr lang="en-GB" sz="1200" kern="1200">
                <a:solidFill>
                  <a:schemeClr val="tx1"/>
                </a:solidFill>
                <a:effectLst/>
                <a:latin typeface="+mn-lt"/>
                <a:ea typeface="+mn-ea"/>
                <a:cs typeface="+mn-cs"/>
              </a:rPr>
              <a:t>is also the greenest form of transport so you can actually help the planet too, by walking.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There are over 10 million children travelling to school every morning in the UK and nearly half of children travelling to school make that journey in a car (that’s a lot of extra cars on the road each morning!).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Why is it better for the environment if we walk </a:t>
            </a:r>
            <a:r>
              <a:rPr lang="en-GB"/>
              <a:t>or wheel </a:t>
            </a:r>
            <a:r>
              <a:rPr lang="en-GB" sz="1200" kern="1200">
                <a:solidFill>
                  <a:schemeClr val="tx1"/>
                </a:solidFill>
                <a:effectLst/>
                <a:latin typeface="+mn-lt"/>
                <a:ea typeface="+mn-ea"/>
                <a:cs typeface="+mn-cs"/>
              </a:rPr>
              <a:t>rather than travel by car? </a:t>
            </a:r>
          </a:p>
          <a:p>
            <a:r>
              <a:rPr lang="en-GB" sz="1200" kern="1200">
                <a:solidFill>
                  <a:schemeClr val="tx1"/>
                </a:solidFill>
                <a:effectLst/>
                <a:latin typeface="+mn-lt"/>
                <a:ea typeface="+mn-ea"/>
                <a:cs typeface="+mn-cs"/>
              </a:rPr>
              <a:t>Do you think it’s better for you</a:t>
            </a:r>
            <a:r>
              <a:rPr lang="en-GB" sz="1200" kern="1200" baseline="0">
                <a:solidFill>
                  <a:schemeClr val="tx1"/>
                </a:solidFill>
                <a:effectLst/>
                <a:latin typeface="+mn-lt"/>
                <a:ea typeface="+mn-ea"/>
                <a:cs typeface="+mn-cs"/>
              </a:rPr>
              <a:t> too if there are fewer cars on the roads? Why?</a:t>
            </a:r>
            <a:endParaRPr lang="en-GB" sz="1200" kern="1200" baseline="0">
              <a:solidFill>
                <a:schemeClr val="tx1"/>
              </a:solidFill>
              <a:effectLst/>
              <a:latin typeface="+mn-lt"/>
              <a:ea typeface="Calibri"/>
              <a:cs typeface="Calibri"/>
            </a:endParaRPr>
          </a:p>
          <a:p>
            <a:r>
              <a:rPr lang="en-GB" sz="1200" kern="1200" baseline="0">
                <a:solidFill>
                  <a:schemeClr val="tx1"/>
                </a:solidFill>
                <a:effectLst/>
                <a:latin typeface="+mn-lt"/>
                <a:ea typeface="+mn-ea"/>
                <a:cs typeface="+mn-cs"/>
              </a:rPr>
              <a:t>Yes, it is better for you to walk – you breathe in less air pollution than if you’re sitting in a car!</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more people walked, there would be fewer people in their cars and less pollution would be pumped into the air.</a:t>
            </a:r>
            <a:r>
              <a:rPr lang="en-US">
                <a:effectLst/>
              </a:rPr>
              <a:t> </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8</a:t>
            </a:fld>
            <a:endParaRPr lang="en-GB"/>
          </a:p>
        </p:txBody>
      </p:sp>
    </p:spTree>
    <p:extLst>
      <p:ext uri="{BB962C8B-B14F-4D97-AF65-F5344CB8AC3E}">
        <p14:creationId xmlns:p14="http://schemas.microsoft.com/office/powerpoint/2010/main" val="34361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a:t>
            </a:r>
            <a:r>
              <a:rPr lang="en-GB"/>
              <a:t>and wheeling </a:t>
            </a:r>
            <a:r>
              <a:rPr lang="en-GB" sz="1200" kern="1200">
                <a:solidFill>
                  <a:schemeClr val="tx1"/>
                </a:solidFill>
                <a:effectLst/>
                <a:latin typeface="+mn-lt"/>
                <a:ea typeface="+mn-ea"/>
                <a:cs typeface="+mn-cs"/>
              </a:rPr>
              <a:t>to school is lots of fun and is a great time to talk to your family and tell them all about your day. If you arrive by car, it’s not always a good time to talk, because your parents/carers have to focus on the road more so probably won’t be able to talk as much.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you walk to school, you could meet up with your friends on your way to and from school too – and catch up on all the gossip! Hands up if you met your friends on the way into school this morning? Great! Hands down.</a:t>
            </a:r>
            <a:r>
              <a:rPr lang="en-US">
                <a:effectLst/>
              </a:rPr>
              <a:t> </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9</a:t>
            </a:fld>
            <a:endParaRPr lang="en-GB"/>
          </a:p>
        </p:txBody>
      </p:sp>
    </p:spTree>
    <p:extLst>
      <p:ext uri="{BB962C8B-B14F-4D97-AF65-F5344CB8AC3E}">
        <p14:creationId xmlns:p14="http://schemas.microsoft.com/office/powerpoint/2010/main" val="93758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494B3-9D20-47EE-AA40-37274A6C7702}" type="datetimeFigureOut">
              <a:rPr lang="en-GB" smtClean="0"/>
              <a:t>05/09/2025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7792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05/09/2025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7761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05/09/2025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81855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1581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1028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A7C72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129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FFDA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932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FDA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0884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7148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A7C72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9030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A7C72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895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05/09/2025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43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4948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135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FFDA0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1680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791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05/09/2025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822850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8494B3-9D20-47EE-AA40-37274A6C7702}" type="datetimeFigureOut">
              <a:rPr lang="en-GB" smtClean="0"/>
              <a:t>05/09/2025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7776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494B3-9D20-47EE-AA40-37274A6C7702}" type="datetimeFigureOut">
              <a:rPr lang="en-GB" smtClean="0"/>
              <a:t>05/09/2025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0906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494B3-9D20-47EE-AA40-37274A6C7702}" type="datetimeFigureOut">
              <a:rPr lang="en-GB" smtClean="0"/>
              <a:t>05/09/2025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67164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494B3-9D20-47EE-AA40-37274A6C7702}" type="datetimeFigureOut">
              <a:rPr lang="en-GB" smtClean="0"/>
              <a:t>05/09/2025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22639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494B3-9D20-47EE-AA40-37274A6C7702}" type="datetimeFigureOut">
              <a:rPr lang="en-GB" smtClean="0"/>
              <a:t>05/09/2025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04896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05/09/2025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24608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05/09/2025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025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494B3-9D20-47EE-AA40-37274A6C7702}" type="datetimeFigureOut">
              <a:rPr lang="en-GB" smtClean="0"/>
              <a:t>05/09/2025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4B839-929A-4949-B092-D0714C847506}" type="slidenum">
              <a:rPr lang="en-GB" smtClean="0"/>
              <a:t>‹#›</a:t>
            </a:fld>
            <a:endParaRPr lang="en-GB"/>
          </a:p>
        </p:txBody>
      </p:sp>
    </p:spTree>
    <p:extLst>
      <p:ext uri="{BB962C8B-B14F-4D97-AF65-F5344CB8AC3E}">
        <p14:creationId xmlns:p14="http://schemas.microsoft.com/office/powerpoint/2010/main" val="71258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4CBF3-43F3-4E42-BD70-8E7F657C7F8E}" type="datetimeFigureOut">
              <a:rPr lang="en-US" smtClean="0"/>
              <a:pPr/>
              <a:t>9/5/2025</a:t>
            </a:fld>
            <a:endParaRPr lang="en-US"/>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867A1-101C-3043-B74C-5E56464C5815}" type="slidenum">
              <a:rPr lang="en-US" smtClean="0"/>
              <a:pPr/>
              <a:t>‹#›</a:t>
            </a:fld>
            <a:endParaRPr lang="en-US"/>
          </a:p>
        </p:txBody>
      </p:sp>
    </p:spTree>
    <p:extLst>
      <p:ext uri="{BB962C8B-B14F-4D97-AF65-F5344CB8AC3E}">
        <p14:creationId xmlns:p14="http://schemas.microsoft.com/office/powerpoint/2010/main" val="22199450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4.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1.png"/><Relationship Id="rId4" Type="http://schemas.openxmlformats.org/officeDocument/2006/relationships/hyperlink" Target="https://www.traveltracker.org.uk/"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livingstreets.org.uk/wowlaunch"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14.png"/><Relationship Id="rId4" Type="http://schemas.openxmlformats.org/officeDocument/2006/relationships/hyperlink" Target="http://www.traveltracker.org.u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3.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https://www.youtube.com/embed/8Rf0p9-Ps3g?feature=oembed"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oster of a group of people walking&#10;&#10;AI-generated content may be incorrect.">
            <a:extLst>
              <a:ext uri="{FF2B5EF4-FFF2-40B4-BE49-F238E27FC236}">
                <a16:creationId xmlns:a16="http://schemas.microsoft.com/office/drawing/2014/main" id="{D6271E45-713E-669E-8723-047719653622}"/>
              </a:ext>
            </a:extLst>
          </p:cNvPr>
          <p:cNvPicPr>
            <a:picLocks noGrp="1" noChangeAspect="1"/>
          </p:cNvPicPr>
          <p:nvPr>
            <p:ph idx="1"/>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7256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1F4697-4AD9-C44C-7B22-0850AF5F5F65}"/>
              </a:ext>
            </a:extLst>
          </p:cNvPr>
          <p:cNvSpPr/>
          <p:nvPr/>
        </p:nvSpPr>
        <p:spPr>
          <a:xfrm>
            <a:off x="-18221" y="0"/>
            <a:ext cx="12204045"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11" name="Picture 10" descr="A black and white image of a street&#10;&#10;Description automatically generated">
            <a:extLst>
              <a:ext uri="{FF2B5EF4-FFF2-40B4-BE49-F238E27FC236}">
                <a16:creationId xmlns:a16="http://schemas.microsoft.com/office/drawing/2014/main" id="{2EEB85B2-944F-5025-2BFF-6ECF8FCFB28F}"/>
              </a:ext>
            </a:extLst>
          </p:cNvPr>
          <p:cNvPicPr>
            <a:picLocks noChangeAspect="1"/>
          </p:cNvPicPr>
          <p:nvPr/>
        </p:nvPicPr>
        <p:blipFill>
          <a:blip r:embed="rId3"/>
          <a:stretch>
            <a:fillRect/>
          </a:stretch>
        </p:blipFill>
        <p:spPr>
          <a:xfrm>
            <a:off x="174787" y="132501"/>
            <a:ext cx="1506108" cy="1290949"/>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CAAF6FBB-CF52-7433-3A3E-0ED942D8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988" y="1423450"/>
            <a:ext cx="8636023" cy="4858550"/>
          </a:xfrm>
          <a:prstGeom prst="rect">
            <a:avLst/>
          </a:prstGeom>
        </p:spPr>
      </p:pic>
      <p:sp>
        <p:nvSpPr>
          <p:cNvPr id="3" name="TextBox 2">
            <a:extLst>
              <a:ext uri="{FF2B5EF4-FFF2-40B4-BE49-F238E27FC236}">
                <a16:creationId xmlns:a16="http://schemas.microsoft.com/office/drawing/2014/main" id="{C3CEFC2B-3E34-44B7-0DC3-D1CDA7D2756A}"/>
              </a:ext>
            </a:extLst>
          </p:cNvPr>
          <p:cNvSpPr txBox="1"/>
          <p:nvPr/>
        </p:nvSpPr>
        <p:spPr>
          <a:xfrm>
            <a:off x="2111860" y="372994"/>
            <a:ext cx="796828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HOW DOES WOW WORK?</a:t>
            </a:r>
          </a:p>
        </p:txBody>
      </p:sp>
    </p:spTree>
    <p:extLst>
      <p:ext uri="{BB962C8B-B14F-4D97-AF65-F5344CB8AC3E}">
        <p14:creationId xmlns:p14="http://schemas.microsoft.com/office/powerpoint/2010/main" val="106664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3"/>
          <a:stretch>
            <a:fillRect/>
          </a:stretch>
        </p:blipFill>
        <p:spPr>
          <a:xfrm>
            <a:off x="238191" y="87655"/>
            <a:ext cx="1233257" cy="1057078"/>
          </a:xfrm>
          <a:prstGeom prst="rect">
            <a:avLst/>
          </a:prstGeom>
        </p:spPr>
      </p:pic>
      <p:sp>
        <p:nvSpPr>
          <p:cNvPr id="5" name="TextBox 4">
            <a:extLst>
              <a:ext uri="{FF2B5EF4-FFF2-40B4-BE49-F238E27FC236}">
                <a16:creationId xmlns:a16="http://schemas.microsoft.com/office/drawing/2014/main" id="{6EE329FD-BA3B-2B47-3A0F-DC1EBDEC8160}"/>
              </a:ext>
            </a:extLst>
          </p:cNvPr>
          <p:cNvSpPr txBox="1"/>
          <p:nvPr/>
        </p:nvSpPr>
        <p:spPr>
          <a:xfrm>
            <a:off x="2386377" y="341409"/>
            <a:ext cx="8487764"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WHICH IS YOUR FAVOURITE?</a:t>
            </a:r>
          </a:p>
        </p:txBody>
      </p:sp>
      <p:pic>
        <p:nvPicPr>
          <p:cNvPr id="4" name="Picture 3">
            <a:extLst>
              <a:ext uri="{FF2B5EF4-FFF2-40B4-BE49-F238E27FC236}">
                <a16:creationId xmlns:a16="http://schemas.microsoft.com/office/drawing/2014/main" id="{36D99962-ADBE-4F3A-37BA-A99A117EA36B}"/>
              </a:ext>
            </a:extLst>
          </p:cNvPr>
          <p:cNvPicPr>
            <a:picLocks noChangeAspect="1"/>
          </p:cNvPicPr>
          <p:nvPr/>
        </p:nvPicPr>
        <p:blipFill>
          <a:blip r:embed="rId4"/>
          <a:stretch>
            <a:fillRect/>
          </a:stretch>
        </p:blipFill>
        <p:spPr>
          <a:xfrm>
            <a:off x="1471449" y="1092013"/>
            <a:ext cx="10405242" cy="5763674"/>
          </a:xfrm>
          <a:prstGeom prst="rect">
            <a:avLst/>
          </a:prstGeom>
        </p:spPr>
      </p:pic>
    </p:spTree>
    <p:extLst>
      <p:ext uri="{BB962C8B-B14F-4D97-AF65-F5344CB8AC3E}">
        <p14:creationId xmlns:p14="http://schemas.microsoft.com/office/powerpoint/2010/main" val="10656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0" y="0"/>
            <a:ext cx="1220404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16" name="Picture 15" descr="A person and person pushing a stroller&#10;&#10;Description automatically generated">
            <a:extLst>
              <a:ext uri="{FF2B5EF4-FFF2-40B4-BE49-F238E27FC236}">
                <a16:creationId xmlns:a16="http://schemas.microsoft.com/office/drawing/2014/main" id="{4F49B62D-610C-2E8E-7CD1-60DDBFED0757}"/>
              </a:ext>
            </a:extLst>
          </p:cNvPr>
          <p:cNvPicPr>
            <a:picLocks noChangeAspect="1"/>
          </p:cNvPicPr>
          <p:nvPr/>
        </p:nvPicPr>
        <p:blipFill rotWithShape="1">
          <a:blip r:embed="rId3">
            <a:extLst>
              <a:ext uri="{28A0092B-C50C-407E-A947-70E740481C1C}">
                <a14:useLocalDpi xmlns:a14="http://schemas.microsoft.com/office/drawing/2010/main" val="0"/>
              </a:ext>
            </a:extLst>
          </a:blip>
          <a:srcRect l="14309" r="18550"/>
          <a:stretch/>
        </p:blipFill>
        <p:spPr>
          <a:xfrm>
            <a:off x="10754944" y="1504748"/>
            <a:ext cx="1349739" cy="201031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297430" y="490595"/>
            <a:ext cx="7840979" cy="1323439"/>
          </a:xfrm>
          <a:prstGeom prst="rect">
            <a:avLst/>
          </a:prstGeom>
          <a:solidFill>
            <a:srgbClr val="F3922A"/>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IT’S NOT JUST WALKING AND WHEELING</a:t>
            </a:r>
            <a:endParaRPr lang="en-GB" sz="4800" b="1">
              <a:latin typeface="Arial" panose="020B0604020202020204" pitchFamily="34" charset="0"/>
              <a:cs typeface="Arial"/>
            </a:endParaRPr>
          </a:p>
        </p:txBody>
      </p:sp>
      <p:pic>
        <p:nvPicPr>
          <p:cNvPr id="2" name="Picture 1">
            <a:extLst>
              <a:ext uri="{FF2B5EF4-FFF2-40B4-BE49-F238E27FC236}">
                <a16:creationId xmlns:a16="http://schemas.microsoft.com/office/drawing/2014/main" id="{C8A7F023-24C0-92AD-0B70-B85BB355AC95}"/>
              </a:ext>
            </a:extLst>
          </p:cNvPr>
          <p:cNvPicPr>
            <a:picLocks noChangeAspect="1"/>
          </p:cNvPicPr>
          <p:nvPr/>
        </p:nvPicPr>
        <p:blipFill rotWithShape="1">
          <a:blip r:embed="rId4"/>
          <a:srcRect l="7793" t="70259" r="7776"/>
          <a:stretch/>
        </p:blipFill>
        <p:spPr>
          <a:xfrm>
            <a:off x="1926454" y="2692738"/>
            <a:ext cx="8584651" cy="1571632"/>
          </a:xfrm>
          <a:prstGeom prst="rect">
            <a:avLst/>
          </a:prstGeom>
        </p:spPr>
      </p:pic>
      <p:pic>
        <p:nvPicPr>
          <p:cNvPr id="5" name="Picture 4" descr="A close-up of a logo&#10;&#10;Description automatically generated">
            <a:extLst>
              <a:ext uri="{FF2B5EF4-FFF2-40B4-BE49-F238E27FC236}">
                <a16:creationId xmlns:a16="http://schemas.microsoft.com/office/drawing/2014/main" id="{59E3F97D-C372-853C-BEAA-96ADAE79E51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9499" y1="35223" x2="69219" y2="71053"/>
                        <a14:foregroundMark x1="69219" y1="71053" x2="80560" y2="65385"/>
                        <a14:foregroundMark x1="80560" y1="65385" x2="79971" y2="47368"/>
                        <a14:foregroundMark x1="79971" y1="47368" x2="66274" y2="44939"/>
                        <a14:foregroundMark x1="66274" y1="44939" x2="66421" y2="55668"/>
                        <a14:foregroundMark x1="66421" y1="55668" x2="68925" y2="63765"/>
                        <a14:foregroundMark x1="69514" y1="75911" x2="79234" y2="74494"/>
                        <a14:foregroundMark x1="79234" y1="74494" x2="79381" y2="73887"/>
                        <a14:foregroundMark x1="62887" y1="59109" x2="63328" y2="61134"/>
                        <a14:backgroundMark x1="40501" y1="19636" x2="40501" y2="19636"/>
                        <a14:backgroundMark x1="23270" y1="6073" x2="31959" y2="4858"/>
                        <a14:backgroundMark x1="31959" y1="4858" x2="43152" y2="6883"/>
                        <a14:backgroundMark x1="43152" y1="6883" x2="48159" y2="16397"/>
                        <a14:backgroundMark x1="48159" y1="16397" x2="49779" y2="52632"/>
                        <a14:backgroundMark x1="49779" y1="52632" x2="41679" y2="70648"/>
                        <a14:backgroundMark x1="41679" y1="70648" x2="22239" y2="74696"/>
                        <a14:backgroundMark x1="22239" y1="74696" x2="5007" y2="32996"/>
                        <a14:backgroundMark x1="5007" y1="32996" x2="3682" y2="10121"/>
                        <a14:backgroundMark x1="3682" y1="10121" x2="4124" y2="9109"/>
                        <a14:backgroundMark x1="30486" y1="9109" x2="34462" y2="70040"/>
                        <a14:backgroundMark x1="34462" y1="70040" x2="34462" y2="70040"/>
                        <a14:backgroundMark x1="40648" y1="13765" x2="19146" y2="68623"/>
                        <a14:backgroundMark x1="19146" y1="68623" x2="19146" y2="68623"/>
                      </a14:backgroundRemoval>
                    </a14:imgEffect>
                    <a14:imgEffect>
                      <a14:sharpenSoften amount="25000"/>
                    </a14:imgEffect>
                  </a14:imgLayer>
                </a14:imgProps>
              </a:ext>
              <a:ext uri="{28A0092B-C50C-407E-A947-70E740481C1C}">
                <a14:useLocalDpi xmlns:a14="http://schemas.microsoft.com/office/drawing/2010/main" val="0"/>
              </a:ext>
            </a:extLst>
          </a:blip>
          <a:srcRect l="43126" t="26326" b="4955"/>
          <a:stretch/>
        </p:blipFill>
        <p:spPr>
          <a:xfrm rot="1202183">
            <a:off x="9821044" y="270282"/>
            <a:ext cx="1867800" cy="1641889"/>
          </a:xfrm>
          <a:prstGeom prst="rect">
            <a:avLst/>
          </a:prstGeom>
          <a:effectLst>
            <a:outerShdw blurRad="50800" dist="38100" dir="2700000" algn="tl" rotWithShape="0">
              <a:prstClr val="black">
                <a:alpha val="40000"/>
              </a:prstClr>
            </a:outerShdw>
          </a:effectLst>
        </p:spPr>
      </p:pic>
      <p:pic>
        <p:nvPicPr>
          <p:cNvPr id="18" name="Picture 17" descr="A couple of people walking with their bikes&#10;&#10;Description automatically generated">
            <a:extLst>
              <a:ext uri="{FF2B5EF4-FFF2-40B4-BE49-F238E27FC236}">
                <a16:creationId xmlns:a16="http://schemas.microsoft.com/office/drawing/2014/main" id="{BCBC6F14-9FFB-CB5A-5F38-25C419BCE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96" y="3822425"/>
            <a:ext cx="1904458" cy="1904458"/>
          </a:xfrm>
          <a:prstGeom prst="rect">
            <a:avLst/>
          </a:prstGeom>
        </p:spPr>
      </p:pic>
      <p:sp>
        <p:nvSpPr>
          <p:cNvPr id="6" name="Rectangle 5">
            <a:extLst>
              <a:ext uri="{FF2B5EF4-FFF2-40B4-BE49-F238E27FC236}">
                <a16:creationId xmlns:a16="http://schemas.microsoft.com/office/drawing/2014/main" id="{909A43A0-BDF6-02E3-D357-09DF6A169506}"/>
              </a:ext>
            </a:extLst>
          </p:cNvPr>
          <p:cNvSpPr/>
          <p:nvPr/>
        </p:nvSpPr>
        <p:spPr>
          <a:xfrm>
            <a:off x="1680895" y="2281561"/>
            <a:ext cx="9203128" cy="239398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people holding hands&#10;&#10;Description automatically generated">
            <a:extLst>
              <a:ext uri="{FF2B5EF4-FFF2-40B4-BE49-F238E27FC236}">
                <a16:creationId xmlns:a16="http://schemas.microsoft.com/office/drawing/2014/main" id="{7109D46B-C0A8-1C5B-A15B-304ED2B64B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7758" y="4839102"/>
            <a:ext cx="1905000" cy="1905000"/>
          </a:xfrm>
          <a:prstGeom prst="rect">
            <a:avLst/>
          </a:prstGeom>
        </p:spPr>
      </p:pic>
      <p:pic>
        <p:nvPicPr>
          <p:cNvPr id="19" name="Picture 18" descr="A group of people on a crosswalk&#10;&#10;Description automatically generated">
            <a:extLst>
              <a:ext uri="{FF2B5EF4-FFF2-40B4-BE49-F238E27FC236}">
                <a16:creationId xmlns:a16="http://schemas.microsoft.com/office/drawing/2014/main" id="{FC8EBC23-09E0-E505-9F55-EE15DF099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39" y="192008"/>
            <a:ext cx="1348555" cy="1184031"/>
          </a:xfrm>
          <a:prstGeom prst="rect">
            <a:avLst/>
          </a:prstGeom>
        </p:spPr>
      </p:pic>
    </p:spTree>
    <p:extLst>
      <p:ext uri="{BB962C8B-B14F-4D97-AF65-F5344CB8AC3E}">
        <p14:creationId xmlns:p14="http://schemas.microsoft.com/office/powerpoint/2010/main" val="240878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14" name="Picture 13" descr="A black and white image of a street&#10;&#10;Description automatically generated">
            <a:extLst>
              <a:ext uri="{FF2B5EF4-FFF2-40B4-BE49-F238E27FC236}">
                <a16:creationId xmlns:a16="http://schemas.microsoft.com/office/drawing/2014/main" id="{AEC5D28F-0B2C-C77D-C964-394FD30AA527}"/>
              </a:ext>
            </a:extLst>
          </p:cNvPr>
          <p:cNvPicPr>
            <a:picLocks noChangeAspect="1"/>
          </p:cNvPicPr>
          <p:nvPr/>
        </p:nvPicPr>
        <p:blipFill>
          <a:blip r:embed="rId3"/>
          <a:stretch>
            <a:fillRect/>
          </a:stretch>
        </p:blipFill>
        <p:spPr>
          <a:xfrm>
            <a:off x="174787" y="132501"/>
            <a:ext cx="1506108" cy="1290949"/>
          </a:xfrm>
          <a:prstGeom prst="rect">
            <a:avLst/>
          </a:prstGeom>
        </p:spPr>
      </p:pic>
      <p:sp>
        <p:nvSpPr>
          <p:cNvPr id="5" name="TextBox 4">
            <a:extLst>
              <a:ext uri="{FF2B5EF4-FFF2-40B4-BE49-F238E27FC236}">
                <a16:creationId xmlns:a16="http://schemas.microsoft.com/office/drawing/2014/main" id="{4C1BF245-68F7-4525-6901-6D218F5CEBF9}"/>
              </a:ext>
            </a:extLst>
          </p:cNvPr>
          <p:cNvSpPr txBox="1"/>
          <p:nvPr/>
        </p:nvSpPr>
        <p:spPr>
          <a:xfrm>
            <a:off x="2764881" y="523915"/>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pic>
        <p:nvPicPr>
          <p:cNvPr id="8" name="Picture 7" descr="A screenshot of a computer game&#10;&#10;AI-generated content may be incorrect.">
            <a:extLst>
              <a:ext uri="{FF2B5EF4-FFF2-40B4-BE49-F238E27FC236}">
                <a16:creationId xmlns:a16="http://schemas.microsoft.com/office/drawing/2014/main" id="{F98040C0-303E-971B-9351-30B5838E76CE}"/>
              </a:ext>
            </a:extLst>
          </p:cNvPr>
          <p:cNvPicPr>
            <a:picLocks noChangeAspect="1"/>
          </p:cNvPicPr>
          <p:nvPr/>
        </p:nvPicPr>
        <p:blipFill>
          <a:blip r:embed="rId4"/>
          <a:stretch>
            <a:fillRect/>
          </a:stretch>
        </p:blipFill>
        <p:spPr>
          <a:xfrm>
            <a:off x="1919767" y="1533574"/>
            <a:ext cx="9108559" cy="4511504"/>
          </a:xfrm>
          <a:prstGeom prst="rect">
            <a:avLst/>
          </a:prstGeom>
        </p:spPr>
      </p:pic>
      <p:pic>
        <p:nvPicPr>
          <p:cNvPr id="9" name="Picture 8" descr="A pink oval with a black background&#10;&#10;AI-generated content may be incorrect.">
            <a:extLst>
              <a:ext uri="{FF2B5EF4-FFF2-40B4-BE49-F238E27FC236}">
                <a16:creationId xmlns:a16="http://schemas.microsoft.com/office/drawing/2014/main" id="{DFC6F11C-4966-01A1-547D-103137F20A10}"/>
              </a:ext>
            </a:extLst>
          </p:cNvPr>
          <p:cNvPicPr>
            <a:picLocks noChangeAspect="1"/>
          </p:cNvPicPr>
          <p:nvPr/>
        </p:nvPicPr>
        <p:blipFill>
          <a:blip r:embed="rId5"/>
          <a:stretch>
            <a:fillRect/>
          </a:stretch>
        </p:blipFill>
        <p:spPr>
          <a:xfrm>
            <a:off x="1818381" y="1883701"/>
            <a:ext cx="2145978" cy="1109568"/>
          </a:xfrm>
          <a:prstGeom prst="rect">
            <a:avLst/>
          </a:prstGeom>
        </p:spPr>
      </p:pic>
      <p:pic>
        <p:nvPicPr>
          <p:cNvPr id="6" name="Picture 5">
            <a:extLst>
              <a:ext uri="{FF2B5EF4-FFF2-40B4-BE49-F238E27FC236}">
                <a16:creationId xmlns:a16="http://schemas.microsoft.com/office/drawing/2014/main" id="{DD01E01A-89A6-537D-897A-979511B43F40}"/>
              </a:ext>
            </a:extLst>
          </p:cNvPr>
          <p:cNvPicPr>
            <a:picLocks noChangeAspect="1"/>
          </p:cNvPicPr>
          <p:nvPr/>
        </p:nvPicPr>
        <p:blipFill>
          <a:blip r:embed="rId6"/>
          <a:stretch>
            <a:fillRect/>
          </a:stretch>
        </p:blipFill>
        <p:spPr>
          <a:xfrm>
            <a:off x="8405848" y="2135601"/>
            <a:ext cx="1431235" cy="1518974"/>
          </a:xfrm>
          <a:prstGeom prst="rect">
            <a:avLst/>
          </a:prstGeom>
        </p:spPr>
      </p:pic>
      <p:pic>
        <p:nvPicPr>
          <p:cNvPr id="4" name="Picture 3">
            <a:extLst>
              <a:ext uri="{FF2B5EF4-FFF2-40B4-BE49-F238E27FC236}">
                <a16:creationId xmlns:a16="http://schemas.microsoft.com/office/drawing/2014/main" id="{D56467B0-F35A-FF5F-8D88-B8FEE344D839}"/>
              </a:ext>
            </a:extLst>
          </p:cNvPr>
          <p:cNvPicPr>
            <a:picLocks noChangeAspect="1"/>
          </p:cNvPicPr>
          <p:nvPr/>
        </p:nvPicPr>
        <p:blipFill>
          <a:blip r:embed="rId7"/>
          <a:stretch>
            <a:fillRect/>
          </a:stretch>
        </p:blipFill>
        <p:spPr>
          <a:xfrm>
            <a:off x="5614391" y="3788823"/>
            <a:ext cx="1728606" cy="767559"/>
          </a:xfrm>
          <a:prstGeom prst="rect">
            <a:avLst/>
          </a:prstGeom>
        </p:spPr>
      </p:pic>
    </p:spTree>
    <p:extLst>
      <p:ext uri="{BB962C8B-B14F-4D97-AF65-F5344CB8AC3E}">
        <p14:creationId xmlns:p14="http://schemas.microsoft.com/office/powerpoint/2010/main" val="13181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4" name="Picture 3" descr="A black and white image of a street&#10;&#10;Description automatically generated">
            <a:extLst>
              <a:ext uri="{FF2B5EF4-FFF2-40B4-BE49-F238E27FC236}">
                <a16:creationId xmlns:a16="http://schemas.microsoft.com/office/drawing/2014/main" id="{03774B8D-D475-6C28-FF57-755DD2E575F5}"/>
              </a:ext>
            </a:extLst>
          </p:cNvPr>
          <p:cNvPicPr>
            <a:picLocks noChangeAspect="1"/>
          </p:cNvPicPr>
          <p:nvPr/>
        </p:nvPicPr>
        <p:blipFill>
          <a:blip r:embed="rId4"/>
          <a:stretch>
            <a:fillRect/>
          </a:stretch>
        </p:blipFill>
        <p:spPr>
          <a:xfrm>
            <a:off x="174787" y="132501"/>
            <a:ext cx="1506108" cy="1290949"/>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431D2AFF-FA21-EBB6-B61E-60FF3F9F0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634" y="1982912"/>
            <a:ext cx="9724514" cy="4288577"/>
          </a:xfrm>
          <a:prstGeom prst="rect">
            <a:avLst/>
          </a:prstGeom>
        </p:spPr>
      </p:pic>
      <p:sp>
        <p:nvSpPr>
          <p:cNvPr id="2" name="TextBox 1">
            <a:extLst>
              <a:ext uri="{FF2B5EF4-FFF2-40B4-BE49-F238E27FC236}">
                <a16:creationId xmlns:a16="http://schemas.microsoft.com/office/drawing/2014/main" id="{2C22C2AE-47E7-EDAD-7D73-C5682C870830}"/>
              </a:ext>
            </a:extLst>
          </p:cNvPr>
          <p:cNvSpPr txBox="1"/>
          <p:nvPr/>
        </p:nvSpPr>
        <p:spPr>
          <a:xfrm>
            <a:off x="2764881" y="523915"/>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spTree>
    <p:extLst>
      <p:ext uri="{BB962C8B-B14F-4D97-AF65-F5344CB8AC3E}">
        <p14:creationId xmlns:p14="http://schemas.microsoft.com/office/powerpoint/2010/main" val="1933749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4B076-24D2-2BE5-8578-5D89FA30C92B}"/>
              </a:ext>
            </a:extLst>
          </p:cNvPr>
          <p:cNvPicPr>
            <a:picLocks noChangeAspect="1"/>
          </p:cNvPicPr>
          <p:nvPr/>
        </p:nvPicPr>
        <p:blipFill>
          <a:blip r:embed="rId3"/>
          <a:stretch>
            <a:fillRect/>
          </a:stretch>
        </p:blipFill>
        <p:spPr>
          <a:xfrm>
            <a:off x="2571462" y="1771833"/>
            <a:ext cx="7049076" cy="4864926"/>
          </a:xfrm>
          <a:prstGeom prst="rect">
            <a:avLst/>
          </a:prstGeom>
          <a:ln w="38100" cap="sq">
            <a:solidFill>
              <a:srgbClr val="A7D5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265C71D8-BD09-6AB5-EDBC-F6FB4D7F3DD7}"/>
              </a:ext>
            </a:extLst>
          </p:cNvPr>
          <p:cNvSpPr/>
          <p:nvPr/>
        </p:nvSpPr>
        <p:spPr>
          <a:xfrm>
            <a:off x="5314507" y="1626907"/>
            <a:ext cx="1562986" cy="6651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Left 6">
            <a:extLst>
              <a:ext uri="{FF2B5EF4-FFF2-40B4-BE49-F238E27FC236}">
                <a16:creationId xmlns:a16="http://schemas.microsoft.com/office/drawing/2014/main" id="{DA42D6E5-6E84-FC84-631B-564879190EA7}"/>
              </a:ext>
            </a:extLst>
          </p:cNvPr>
          <p:cNvSpPr/>
          <p:nvPr/>
        </p:nvSpPr>
        <p:spPr>
          <a:xfrm rot="1761595">
            <a:off x="6596572" y="2049219"/>
            <a:ext cx="1376690" cy="935915"/>
          </a:xfrm>
          <a:prstGeom prst="leftArrow">
            <a:avLst>
              <a:gd name="adj1" fmla="val 39356"/>
              <a:gd name="adj2" fmla="val 50000"/>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4"/>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2B268DDE-44E4-2319-B8F1-301A0CDF6EB1}"/>
              </a:ext>
            </a:extLst>
          </p:cNvPr>
          <p:cNvSpPr txBox="1"/>
          <p:nvPr/>
        </p:nvSpPr>
        <p:spPr>
          <a:xfrm>
            <a:off x="2764880" y="306763"/>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sp>
        <p:nvSpPr>
          <p:cNvPr id="8" name="TextBox 7">
            <a:extLst>
              <a:ext uri="{FF2B5EF4-FFF2-40B4-BE49-F238E27FC236}">
                <a16:creationId xmlns:a16="http://schemas.microsoft.com/office/drawing/2014/main" id="{4B3BE8E0-F3D3-CBD9-CED6-F82CE64899BB}"/>
              </a:ext>
            </a:extLst>
          </p:cNvPr>
          <p:cNvSpPr txBox="1"/>
          <p:nvPr/>
        </p:nvSpPr>
        <p:spPr>
          <a:xfrm>
            <a:off x="4452469" y="1079707"/>
            <a:ext cx="3249390" cy="523220"/>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GB" sz="2800" b="1">
                <a:solidFill>
                  <a:schemeClr val="bg1"/>
                </a:solidFill>
                <a:latin typeface="Arial" panose="020B0604020202020204" pitchFamily="34" charset="0"/>
              </a:rPr>
              <a:t>LEADERBOARD</a:t>
            </a:r>
          </a:p>
        </p:txBody>
      </p:sp>
    </p:spTree>
    <p:extLst>
      <p:ext uri="{BB962C8B-B14F-4D97-AF65-F5344CB8AC3E}">
        <p14:creationId xmlns:p14="http://schemas.microsoft.com/office/powerpoint/2010/main" val="24642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2B268DDE-44E4-2319-B8F1-301A0CDF6EB1}"/>
              </a:ext>
            </a:extLst>
          </p:cNvPr>
          <p:cNvSpPr txBox="1"/>
          <p:nvPr/>
        </p:nvSpPr>
        <p:spPr>
          <a:xfrm>
            <a:off x="2764880" y="306763"/>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CLASS LEADERBOARD</a:t>
            </a:r>
          </a:p>
        </p:txBody>
      </p:sp>
      <p:pic>
        <p:nvPicPr>
          <p:cNvPr id="4" name="Picture 3">
            <a:extLst>
              <a:ext uri="{FF2B5EF4-FFF2-40B4-BE49-F238E27FC236}">
                <a16:creationId xmlns:a16="http://schemas.microsoft.com/office/drawing/2014/main" id="{624F99BF-A361-4E8C-5B1E-A5FCFCA89EE4}"/>
              </a:ext>
            </a:extLst>
          </p:cNvPr>
          <p:cNvPicPr>
            <a:picLocks noChangeAspect="1"/>
          </p:cNvPicPr>
          <p:nvPr/>
        </p:nvPicPr>
        <p:blipFill>
          <a:blip r:embed="rId4"/>
          <a:stretch>
            <a:fillRect/>
          </a:stretch>
        </p:blipFill>
        <p:spPr>
          <a:xfrm>
            <a:off x="2480651" y="1243500"/>
            <a:ext cx="7230694" cy="5459442"/>
          </a:xfrm>
          <a:prstGeom prst="rect">
            <a:avLst/>
          </a:prstGeom>
        </p:spPr>
      </p:pic>
      <p:pic>
        <p:nvPicPr>
          <p:cNvPr id="5" name="Picture 4">
            <a:extLst>
              <a:ext uri="{FF2B5EF4-FFF2-40B4-BE49-F238E27FC236}">
                <a16:creationId xmlns:a16="http://schemas.microsoft.com/office/drawing/2014/main" id="{F1DBC88E-A1F3-2079-7D29-9061A848C21E}"/>
              </a:ext>
            </a:extLst>
          </p:cNvPr>
          <p:cNvPicPr>
            <a:picLocks noChangeAspect="1"/>
          </p:cNvPicPr>
          <p:nvPr/>
        </p:nvPicPr>
        <p:blipFill>
          <a:blip r:embed="rId5"/>
          <a:stretch>
            <a:fillRect/>
          </a:stretch>
        </p:blipFill>
        <p:spPr>
          <a:xfrm>
            <a:off x="4710222" y="1202117"/>
            <a:ext cx="1295885" cy="859611"/>
          </a:xfrm>
          <a:prstGeom prst="rect">
            <a:avLst/>
          </a:prstGeom>
        </p:spPr>
      </p:pic>
      <p:pic>
        <p:nvPicPr>
          <p:cNvPr id="6" name="Picture 5">
            <a:extLst>
              <a:ext uri="{FF2B5EF4-FFF2-40B4-BE49-F238E27FC236}">
                <a16:creationId xmlns:a16="http://schemas.microsoft.com/office/drawing/2014/main" id="{F8E6DE48-77B0-3599-94E7-53DAB4212E21}"/>
              </a:ext>
            </a:extLst>
          </p:cNvPr>
          <p:cNvPicPr>
            <a:picLocks noChangeAspect="1"/>
          </p:cNvPicPr>
          <p:nvPr/>
        </p:nvPicPr>
        <p:blipFill>
          <a:blip r:embed="rId6"/>
          <a:stretch>
            <a:fillRect/>
          </a:stretch>
        </p:blipFill>
        <p:spPr>
          <a:xfrm>
            <a:off x="5730441" y="1652614"/>
            <a:ext cx="1402202" cy="1121761"/>
          </a:xfrm>
          <a:prstGeom prst="rect">
            <a:avLst/>
          </a:prstGeom>
        </p:spPr>
      </p:pic>
      <p:pic>
        <p:nvPicPr>
          <p:cNvPr id="8" name="Picture 7">
            <a:extLst>
              <a:ext uri="{FF2B5EF4-FFF2-40B4-BE49-F238E27FC236}">
                <a16:creationId xmlns:a16="http://schemas.microsoft.com/office/drawing/2014/main" id="{638EA849-5329-8A7D-C12B-C75F12C0DBF3}"/>
              </a:ext>
            </a:extLst>
          </p:cNvPr>
          <p:cNvPicPr>
            <a:picLocks noChangeAspect="1"/>
          </p:cNvPicPr>
          <p:nvPr/>
        </p:nvPicPr>
        <p:blipFill>
          <a:blip r:embed="rId7"/>
          <a:stretch>
            <a:fillRect/>
          </a:stretch>
        </p:blipFill>
        <p:spPr>
          <a:xfrm>
            <a:off x="2873048" y="3045402"/>
            <a:ext cx="6554069" cy="3538500"/>
          </a:xfrm>
          <a:prstGeom prst="rect">
            <a:avLst/>
          </a:prstGeom>
        </p:spPr>
      </p:pic>
      <p:pic>
        <p:nvPicPr>
          <p:cNvPr id="10" name="Picture 9">
            <a:extLst>
              <a:ext uri="{FF2B5EF4-FFF2-40B4-BE49-F238E27FC236}">
                <a16:creationId xmlns:a16="http://schemas.microsoft.com/office/drawing/2014/main" id="{D9A51DC2-A3D4-CFE2-22B3-2D39BC0D8B21}"/>
              </a:ext>
            </a:extLst>
          </p:cNvPr>
          <p:cNvPicPr>
            <a:picLocks noChangeAspect="1"/>
          </p:cNvPicPr>
          <p:nvPr/>
        </p:nvPicPr>
        <p:blipFill>
          <a:blip r:embed="rId8"/>
          <a:stretch>
            <a:fillRect/>
          </a:stretch>
        </p:blipFill>
        <p:spPr>
          <a:xfrm>
            <a:off x="3107681" y="1998323"/>
            <a:ext cx="1408434" cy="522092"/>
          </a:xfrm>
          <a:prstGeom prst="rect">
            <a:avLst/>
          </a:prstGeom>
        </p:spPr>
      </p:pic>
      <p:pic>
        <p:nvPicPr>
          <p:cNvPr id="12" name="Picture 11">
            <a:extLst>
              <a:ext uri="{FF2B5EF4-FFF2-40B4-BE49-F238E27FC236}">
                <a16:creationId xmlns:a16="http://schemas.microsoft.com/office/drawing/2014/main" id="{F5538504-5049-07C3-C7BA-B359404F544F}"/>
              </a:ext>
            </a:extLst>
          </p:cNvPr>
          <p:cNvPicPr>
            <a:picLocks noChangeAspect="1"/>
          </p:cNvPicPr>
          <p:nvPr/>
        </p:nvPicPr>
        <p:blipFill>
          <a:blip r:embed="rId9"/>
          <a:stretch>
            <a:fillRect/>
          </a:stretch>
        </p:blipFill>
        <p:spPr>
          <a:xfrm>
            <a:off x="2981645" y="1998323"/>
            <a:ext cx="1660506" cy="693773"/>
          </a:xfrm>
          <a:prstGeom prst="rect">
            <a:avLst/>
          </a:prstGeom>
        </p:spPr>
      </p:pic>
    </p:spTree>
    <p:extLst>
      <p:ext uri="{BB962C8B-B14F-4D97-AF65-F5344CB8AC3E}">
        <p14:creationId xmlns:p14="http://schemas.microsoft.com/office/powerpoint/2010/main" val="181944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02AA2A-0678-425E-B9E5-B2214CA8E1C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EBEE75E-8851-9ABB-236B-C4B314E24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oster of a group of people walking&#10;&#10;AI-generated content may be incorrect.">
            <a:extLst>
              <a:ext uri="{FF2B5EF4-FFF2-40B4-BE49-F238E27FC236}">
                <a16:creationId xmlns:a16="http://schemas.microsoft.com/office/drawing/2014/main" id="{34137758-7B70-5D8E-27F6-0F4207651325}"/>
              </a:ext>
            </a:extLst>
          </p:cNvPr>
          <p:cNvPicPr>
            <a:picLocks noGrp="1" noChangeAspect="1"/>
          </p:cNvPicPr>
          <p:nvPr>
            <p:ph idx="1"/>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833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7D5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458F96-9F3E-145D-B413-4155FDB1EA61}"/>
              </a:ext>
            </a:extLst>
          </p:cNvPr>
          <p:cNvSpPr/>
          <p:nvPr/>
        </p:nvSpPr>
        <p:spPr>
          <a:xfrm>
            <a:off x="2224574" y="991779"/>
            <a:ext cx="8284027" cy="3491024"/>
          </a:xfrm>
          <a:prstGeom prst="rect">
            <a:avLst/>
          </a:prstGeom>
          <a:solidFill>
            <a:srgbClr val="FFDC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black and white image of a street&#10;&#10;Description automatically generated">
            <a:extLst>
              <a:ext uri="{FF2B5EF4-FFF2-40B4-BE49-F238E27FC236}">
                <a16:creationId xmlns:a16="http://schemas.microsoft.com/office/drawing/2014/main" id="{42B49244-577B-AD3B-B957-18989098A4D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0D2FD378-E27A-71F2-057E-1872F83EA78F}"/>
              </a:ext>
            </a:extLst>
          </p:cNvPr>
          <p:cNvSpPr txBox="1"/>
          <p:nvPr/>
        </p:nvSpPr>
        <p:spPr>
          <a:xfrm>
            <a:off x="2224574" y="4482803"/>
            <a:ext cx="8284027" cy="58477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3200" b="1">
                <a:latin typeface="Arial" panose="020B0604020202020204" pitchFamily="34" charset="0"/>
              </a:rPr>
              <a:t>HOW MIGHT YOU TRAVEL TO SCHOOL?</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48F35689-BBFB-C0E5-1DEF-9A6CE80A1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017" y="646502"/>
            <a:ext cx="7072457" cy="4714972"/>
          </a:xfrm>
          <a:prstGeom prst="rect">
            <a:avLst/>
          </a:prstGeom>
        </p:spPr>
      </p:pic>
    </p:spTree>
    <p:extLst>
      <p:ext uri="{BB962C8B-B14F-4D97-AF65-F5344CB8AC3E}">
        <p14:creationId xmlns:p14="http://schemas.microsoft.com/office/powerpoint/2010/main" val="1510245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3"/>
          <a:stretch>
            <a:fillRect/>
          </a:stretch>
        </p:blipFill>
        <p:spPr>
          <a:xfrm>
            <a:off x="238191" y="87654"/>
            <a:ext cx="1492156" cy="1278991"/>
          </a:xfrm>
          <a:prstGeom prst="rect">
            <a:avLst/>
          </a:prstGeom>
        </p:spPr>
      </p:pic>
      <p:sp>
        <p:nvSpPr>
          <p:cNvPr id="5" name="TextBox 4">
            <a:extLst>
              <a:ext uri="{FF2B5EF4-FFF2-40B4-BE49-F238E27FC236}">
                <a16:creationId xmlns:a16="http://schemas.microsoft.com/office/drawing/2014/main" id="{6EE329FD-BA3B-2B47-3A0F-DC1EBDEC8160}"/>
              </a:ext>
            </a:extLst>
          </p:cNvPr>
          <p:cNvSpPr txBox="1"/>
          <p:nvPr/>
        </p:nvSpPr>
        <p:spPr>
          <a:xfrm>
            <a:off x="2866529" y="347774"/>
            <a:ext cx="7156359"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WOW AMBASSADORS</a:t>
            </a:r>
          </a:p>
        </p:txBody>
      </p:sp>
      <p:pic>
        <p:nvPicPr>
          <p:cNvPr id="13" name="Picture 12">
            <a:extLst>
              <a:ext uri="{FF2B5EF4-FFF2-40B4-BE49-F238E27FC236}">
                <a16:creationId xmlns:a16="http://schemas.microsoft.com/office/drawing/2014/main" id="{32F0BE12-FD91-F30B-9974-9E87651737A0}"/>
              </a:ext>
            </a:extLst>
          </p:cNvPr>
          <p:cNvPicPr>
            <a:picLocks noChangeAspect="1"/>
          </p:cNvPicPr>
          <p:nvPr/>
        </p:nvPicPr>
        <p:blipFill>
          <a:blip r:embed="rId4"/>
          <a:stretch>
            <a:fillRect/>
          </a:stretch>
        </p:blipFill>
        <p:spPr>
          <a:xfrm>
            <a:off x="1142921" y="1141648"/>
            <a:ext cx="4953079" cy="4953079"/>
          </a:xfrm>
          <a:prstGeom prst="rect">
            <a:avLst/>
          </a:prstGeom>
        </p:spPr>
      </p:pic>
      <p:pic>
        <p:nvPicPr>
          <p:cNvPr id="14" name="Picture 13">
            <a:extLst>
              <a:ext uri="{FF2B5EF4-FFF2-40B4-BE49-F238E27FC236}">
                <a16:creationId xmlns:a16="http://schemas.microsoft.com/office/drawing/2014/main" id="{C0C7B0C6-931F-ECCC-9422-347F1E79FDB8}"/>
              </a:ext>
            </a:extLst>
          </p:cNvPr>
          <p:cNvPicPr>
            <a:picLocks noChangeAspect="1"/>
          </p:cNvPicPr>
          <p:nvPr/>
        </p:nvPicPr>
        <p:blipFill>
          <a:blip r:embed="rId5"/>
          <a:stretch>
            <a:fillRect/>
          </a:stretch>
        </p:blipFill>
        <p:spPr>
          <a:xfrm>
            <a:off x="6793417" y="1628518"/>
            <a:ext cx="3601314" cy="47608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213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182767-A558-FC65-A1F6-C2D93C0F6BC0}"/>
              </a:ext>
            </a:extLst>
          </p:cNvPr>
          <p:cNvSpPr/>
          <p:nvPr/>
        </p:nvSpPr>
        <p:spPr>
          <a:xfrm>
            <a:off x="34137" y="0"/>
            <a:ext cx="12204045"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sp>
        <p:nvSpPr>
          <p:cNvPr id="12" name="Rectangle 11">
            <a:extLst>
              <a:ext uri="{FF2B5EF4-FFF2-40B4-BE49-F238E27FC236}">
                <a16:creationId xmlns:a16="http://schemas.microsoft.com/office/drawing/2014/main" id="{4057D07C-6AF3-03BE-B0A1-1A5D02D69C75}"/>
              </a:ext>
            </a:extLst>
          </p:cNvPr>
          <p:cNvSpPr/>
          <p:nvPr/>
        </p:nvSpPr>
        <p:spPr>
          <a:xfrm>
            <a:off x="2420228" y="1281279"/>
            <a:ext cx="7429677" cy="31360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a:off x="2627480" y="1466916"/>
            <a:ext cx="6981719" cy="2587848"/>
          </a:xfrm>
        </p:spPr>
        <p:txBody>
          <a:bodyPr vert="horz" lIns="68580" tIns="34291" rIns="68580" bIns="34291" rtlCol="0" anchor="t">
            <a:normAutofit/>
          </a:bodyPr>
          <a:lstStyle/>
          <a:p>
            <a:pPr marL="0" indent="0">
              <a:spcBef>
                <a:spcPts val="3000"/>
              </a:spcBef>
              <a:buNone/>
            </a:pPr>
            <a:r>
              <a:rPr lang="en-US">
                <a:latin typeface="Arial"/>
                <a:ea typeface="Calibri"/>
                <a:cs typeface="Arial"/>
              </a:rPr>
              <a:t>Hello, we're Living Streets, the UK charity for everyday walking</a:t>
            </a:r>
            <a:endParaRPr lang="en-US">
              <a:effectLst/>
              <a:latin typeface="Arial"/>
              <a:ea typeface="Calibri"/>
              <a:cs typeface="Arial"/>
            </a:endParaRPr>
          </a:p>
          <a:p>
            <a:pPr marL="0" indent="0">
              <a:spcBef>
                <a:spcPts val="3000"/>
              </a:spcBef>
              <a:buNone/>
            </a:pPr>
            <a:r>
              <a:rPr lang="en-US">
                <a:latin typeface="Arial"/>
                <a:ea typeface="Calibri"/>
                <a:cs typeface="Arial"/>
              </a:rPr>
              <a:t>I hope you enjoy this presentation and I look forward to seeing how many of you are walking or travelling actively to school.</a:t>
            </a:r>
            <a:endParaRPr lang="en-GB">
              <a:effectLst/>
              <a:latin typeface="Arial"/>
              <a:ea typeface="Calibri"/>
              <a:cs typeface="Arial"/>
            </a:endParaRPr>
          </a:p>
        </p:txBody>
      </p:sp>
      <p:sp>
        <p:nvSpPr>
          <p:cNvPr id="6" name="TextBox 5">
            <a:extLst>
              <a:ext uri="{FF2B5EF4-FFF2-40B4-BE49-F238E27FC236}">
                <a16:creationId xmlns:a16="http://schemas.microsoft.com/office/drawing/2014/main" id="{25938765-572A-DF8E-E709-BC044D1442A6}"/>
              </a:ext>
            </a:extLst>
          </p:cNvPr>
          <p:cNvSpPr txBox="1"/>
          <p:nvPr/>
        </p:nvSpPr>
        <p:spPr>
          <a:xfrm>
            <a:off x="2420228" y="303778"/>
            <a:ext cx="7429677" cy="923330"/>
          </a:xfrm>
          <a:prstGeom prst="rect">
            <a:avLst/>
          </a:prstGeom>
          <a:solidFill>
            <a:srgbClr val="DF1995"/>
          </a:solidFill>
          <a:effectLst>
            <a:outerShdw blurRad="50800" dist="38100" dir="2700000" algn="tl" rotWithShape="0">
              <a:prstClr val="black">
                <a:alpha val="40000"/>
              </a:prstClr>
            </a:outerShdw>
          </a:effectLst>
        </p:spPr>
        <p:txBody>
          <a:bodyPr wrap="square" rtlCol="0">
            <a:spAutoFit/>
          </a:bodyPr>
          <a:lstStyle/>
          <a:p>
            <a:pPr algn="ctr"/>
            <a:r>
              <a:rPr lang="en-GB" sz="5400" b="1">
                <a:solidFill>
                  <a:schemeClr val="bg1"/>
                </a:solidFill>
                <a:latin typeface="Arial" panose="020B0604020202020204" pitchFamily="34" charset="0"/>
                <a:cs typeface="Arial" panose="020B0604020202020204" pitchFamily="34" charset="0"/>
              </a:rPr>
              <a:t>WELCOME TO WOW!</a:t>
            </a:r>
          </a:p>
        </p:txBody>
      </p:sp>
      <p:pic>
        <p:nvPicPr>
          <p:cNvPr id="15" name="Picture 14" descr="A black and white image of a street&#10;&#10;Description automatically generated">
            <a:extLst>
              <a:ext uri="{FF2B5EF4-FFF2-40B4-BE49-F238E27FC236}">
                <a16:creationId xmlns:a16="http://schemas.microsoft.com/office/drawing/2014/main" id="{DD167D1E-BD44-E851-9737-0038076B1B49}"/>
              </a:ext>
            </a:extLst>
          </p:cNvPr>
          <p:cNvPicPr>
            <a:picLocks noChangeAspect="1"/>
          </p:cNvPicPr>
          <p:nvPr/>
        </p:nvPicPr>
        <p:blipFill>
          <a:blip r:embed="rId3"/>
          <a:stretch>
            <a:fillRect/>
          </a:stretch>
        </p:blipFill>
        <p:spPr>
          <a:xfrm>
            <a:off x="174787" y="132501"/>
            <a:ext cx="1506108" cy="1290949"/>
          </a:xfrm>
          <a:prstGeom prst="rect">
            <a:avLst/>
          </a:prstGeom>
        </p:spPr>
      </p:pic>
      <p:sp>
        <p:nvSpPr>
          <p:cNvPr id="26" name="Star: 5 Points 25">
            <a:extLst>
              <a:ext uri="{FF2B5EF4-FFF2-40B4-BE49-F238E27FC236}">
                <a16:creationId xmlns:a16="http://schemas.microsoft.com/office/drawing/2014/main" id="{3ED4604F-4469-3882-5C0B-D57B23B03A22}"/>
              </a:ext>
            </a:extLst>
          </p:cNvPr>
          <p:cNvSpPr/>
          <p:nvPr/>
        </p:nvSpPr>
        <p:spPr>
          <a:xfrm>
            <a:off x="10203885" y="1196117"/>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tar: 5 Points 26">
            <a:extLst>
              <a:ext uri="{FF2B5EF4-FFF2-40B4-BE49-F238E27FC236}">
                <a16:creationId xmlns:a16="http://schemas.microsoft.com/office/drawing/2014/main" id="{45D2B8A5-6F41-65B9-69E4-2753EF90DB18}"/>
              </a:ext>
            </a:extLst>
          </p:cNvPr>
          <p:cNvSpPr/>
          <p:nvPr/>
        </p:nvSpPr>
        <p:spPr>
          <a:xfrm>
            <a:off x="666705" y="3953688"/>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tar: 5 Points 27">
            <a:extLst>
              <a:ext uri="{FF2B5EF4-FFF2-40B4-BE49-F238E27FC236}">
                <a16:creationId xmlns:a16="http://schemas.microsoft.com/office/drawing/2014/main" id="{308D4EDC-C807-E18D-2FBF-65B46B1D1790}"/>
              </a:ext>
            </a:extLst>
          </p:cNvPr>
          <p:cNvSpPr/>
          <p:nvPr/>
        </p:nvSpPr>
        <p:spPr>
          <a:xfrm>
            <a:off x="11549953" y="3566293"/>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tar: 5 Points 28">
            <a:extLst>
              <a:ext uri="{FF2B5EF4-FFF2-40B4-BE49-F238E27FC236}">
                <a16:creationId xmlns:a16="http://schemas.microsoft.com/office/drawing/2014/main" id="{55C7AF25-4BBD-4564-1079-FE575F91ADFC}"/>
              </a:ext>
            </a:extLst>
          </p:cNvPr>
          <p:cNvSpPr/>
          <p:nvPr/>
        </p:nvSpPr>
        <p:spPr>
          <a:xfrm>
            <a:off x="1295543" y="1829895"/>
            <a:ext cx="385352" cy="387395"/>
          </a:xfrm>
          <a:prstGeom prst="star5">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9C5818CD-6F96-7739-5B75-6B018C1A0148}"/>
              </a:ext>
            </a:extLst>
          </p:cNvPr>
          <p:cNvSpPr/>
          <p:nvPr/>
        </p:nvSpPr>
        <p:spPr>
          <a:xfrm>
            <a:off x="10249328" y="2461895"/>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tar: 5 Points 30">
            <a:extLst>
              <a:ext uri="{FF2B5EF4-FFF2-40B4-BE49-F238E27FC236}">
                <a16:creationId xmlns:a16="http://schemas.microsoft.com/office/drawing/2014/main" id="{2DA74A07-8F8E-9FEF-E748-41637FFA0F69}"/>
              </a:ext>
            </a:extLst>
          </p:cNvPr>
          <p:cNvSpPr/>
          <p:nvPr/>
        </p:nvSpPr>
        <p:spPr>
          <a:xfrm>
            <a:off x="1794170" y="3332151"/>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tar: 5 Points 31">
            <a:extLst>
              <a:ext uri="{FF2B5EF4-FFF2-40B4-BE49-F238E27FC236}">
                <a16:creationId xmlns:a16="http://schemas.microsoft.com/office/drawing/2014/main" id="{D4AA851C-5E78-8E70-92FE-FA2FC2A72F6C}"/>
              </a:ext>
            </a:extLst>
          </p:cNvPr>
          <p:cNvSpPr/>
          <p:nvPr/>
        </p:nvSpPr>
        <p:spPr>
          <a:xfrm>
            <a:off x="11364669" y="214438"/>
            <a:ext cx="385352" cy="387395"/>
          </a:xfrm>
          <a:prstGeom prst="star5">
            <a:avLst/>
          </a:prstGeom>
          <a:solidFill>
            <a:srgbClr val="FF8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5 Points 32">
            <a:extLst>
              <a:ext uri="{FF2B5EF4-FFF2-40B4-BE49-F238E27FC236}">
                <a16:creationId xmlns:a16="http://schemas.microsoft.com/office/drawing/2014/main" id="{56D1110B-D25B-1B9C-D931-46D35B987C8F}"/>
              </a:ext>
            </a:extLst>
          </p:cNvPr>
          <p:cNvSpPr/>
          <p:nvPr/>
        </p:nvSpPr>
        <p:spPr>
          <a:xfrm>
            <a:off x="11545186" y="2143456"/>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5 Points 33">
            <a:extLst>
              <a:ext uri="{FF2B5EF4-FFF2-40B4-BE49-F238E27FC236}">
                <a16:creationId xmlns:a16="http://schemas.microsoft.com/office/drawing/2014/main" id="{39BF35AE-F472-F832-00A3-93BC0F8D5194}"/>
              </a:ext>
            </a:extLst>
          </p:cNvPr>
          <p:cNvSpPr/>
          <p:nvPr/>
        </p:nvSpPr>
        <p:spPr>
          <a:xfrm>
            <a:off x="10188877" y="4475312"/>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5 Points 34">
            <a:extLst>
              <a:ext uri="{FF2B5EF4-FFF2-40B4-BE49-F238E27FC236}">
                <a16:creationId xmlns:a16="http://schemas.microsoft.com/office/drawing/2014/main" id="{1F1A90BD-E92E-7E91-1A2C-8E8F0BC0B3D7}"/>
              </a:ext>
            </a:extLst>
          </p:cNvPr>
          <p:cNvSpPr/>
          <p:nvPr/>
        </p:nvSpPr>
        <p:spPr>
          <a:xfrm>
            <a:off x="472369" y="2814530"/>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tar: 5 Points 35">
            <a:extLst>
              <a:ext uri="{FF2B5EF4-FFF2-40B4-BE49-F238E27FC236}">
                <a16:creationId xmlns:a16="http://schemas.microsoft.com/office/drawing/2014/main" id="{57ECBC6C-16B8-7D99-10DD-C15F613712A8}"/>
              </a:ext>
            </a:extLst>
          </p:cNvPr>
          <p:cNvSpPr/>
          <p:nvPr/>
        </p:nvSpPr>
        <p:spPr>
          <a:xfrm>
            <a:off x="1545230" y="226571"/>
            <a:ext cx="385352" cy="387395"/>
          </a:xfrm>
          <a:prstGeom prst="star5">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rainbow colored hand with paint brushes and a house&#10;&#10;AI-generated content may be incorrect.">
            <a:extLst>
              <a:ext uri="{FF2B5EF4-FFF2-40B4-BE49-F238E27FC236}">
                <a16:creationId xmlns:a16="http://schemas.microsoft.com/office/drawing/2014/main" id="{C036CB06-8320-F03F-90D4-7B0E6D0FA2BB}"/>
              </a:ext>
            </a:extLst>
          </p:cNvPr>
          <p:cNvPicPr>
            <a:picLocks noChangeAspect="1"/>
          </p:cNvPicPr>
          <p:nvPr/>
        </p:nvPicPr>
        <p:blipFill>
          <a:blip r:embed="rId4"/>
          <a:stretch>
            <a:fillRect/>
          </a:stretch>
        </p:blipFill>
        <p:spPr>
          <a:xfrm>
            <a:off x="1580276" y="4860634"/>
            <a:ext cx="1480720" cy="1477819"/>
          </a:xfrm>
          <a:prstGeom prst="rect">
            <a:avLst/>
          </a:prstGeom>
        </p:spPr>
      </p:pic>
      <p:pic>
        <p:nvPicPr>
          <p:cNvPr id="4" name="Picture 3" descr="A person with a backpack&#10;&#10;AI-generated content may be incorrect.">
            <a:extLst>
              <a:ext uri="{FF2B5EF4-FFF2-40B4-BE49-F238E27FC236}">
                <a16:creationId xmlns:a16="http://schemas.microsoft.com/office/drawing/2014/main" id="{452C423B-A550-13B6-5DBB-7DB8FC75C831}"/>
              </a:ext>
            </a:extLst>
          </p:cNvPr>
          <p:cNvPicPr>
            <a:picLocks noChangeAspect="1"/>
          </p:cNvPicPr>
          <p:nvPr/>
        </p:nvPicPr>
        <p:blipFill>
          <a:blip r:embed="rId5"/>
          <a:stretch>
            <a:fillRect/>
          </a:stretch>
        </p:blipFill>
        <p:spPr>
          <a:xfrm>
            <a:off x="3052322" y="4889500"/>
            <a:ext cx="1454729" cy="1500910"/>
          </a:xfrm>
          <a:prstGeom prst="rect">
            <a:avLst/>
          </a:prstGeom>
        </p:spPr>
      </p:pic>
      <p:pic>
        <p:nvPicPr>
          <p:cNvPr id="5" name="Picture 4" descr="A cartoon of a person skiing&#10;&#10;AI-generated content may be incorrect.">
            <a:extLst>
              <a:ext uri="{FF2B5EF4-FFF2-40B4-BE49-F238E27FC236}">
                <a16:creationId xmlns:a16="http://schemas.microsoft.com/office/drawing/2014/main" id="{0F1631B1-BC9A-9B71-A075-C05C3FF43819}"/>
              </a:ext>
            </a:extLst>
          </p:cNvPr>
          <p:cNvPicPr>
            <a:picLocks noChangeAspect="1"/>
          </p:cNvPicPr>
          <p:nvPr/>
        </p:nvPicPr>
        <p:blipFill>
          <a:blip r:embed="rId6"/>
          <a:stretch>
            <a:fillRect/>
          </a:stretch>
        </p:blipFill>
        <p:spPr>
          <a:xfrm>
            <a:off x="114002" y="3729181"/>
            <a:ext cx="1639456" cy="1489365"/>
          </a:xfrm>
          <a:prstGeom prst="rect">
            <a:avLst/>
          </a:prstGeom>
        </p:spPr>
      </p:pic>
      <p:pic>
        <p:nvPicPr>
          <p:cNvPr id="7" name="Picture 6" descr="A colorful game pieces in a shape of a hand&#10;&#10;AI-generated content may be incorrect.">
            <a:extLst>
              <a:ext uri="{FF2B5EF4-FFF2-40B4-BE49-F238E27FC236}">
                <a16:creationId xmlns:a16="http://schemas.microsoft.com/office/drawing/2014/main" id="{50BAC95C-7588-BC06-4DA4-E961DCA897FB}"/>
              </a:ext>
            </a:extLst>
          </p:cNvPr>
          <p:cNvPicPr>
            <a:picLocks noChangeAspect="1"/>
          </p:cNvPicPr>
          <p:nvPr/>
        </p:nvPicPr>
        <p:blipFill>
          <a:blip r:embed="rId7"/>
          <a:stretch>
            <a:fillRect/>
          </a:stretch>
        </p:blipFill>
        <p:spPr>
          <a:xfrm>
            <a:off x="5961775" y="4912590"/>
            <a:ext cx="1420091" cy="1466272"/>
          </a:xfrm>
          <a:prstGeom prst="rect">
            <a:avLst/>
          </a:prstGeom>
        </p:spPr>
      </p:pic>
      <p:pic>
        <p:nvPicPr>
          <p:cNvPr id="8" name="Picture 7" descr="A cartoon of a beach scene&#10;&#10;AI-generated content may be incorrect.">
            <a:extLst>
              <a:ext uri="{FF2B5EF4-FFF2-40B4-BE49-F238E27FC236}">
                <a16:creationId xmlns:a16="http://schemas.microsoft.com/office/drawing/2014/main" id="{17689449-8383-9A1D-CC86-D6BB0B237657}"/>
              </a:ext>
            </a:extLst>
          </p:cNvPr>
          <p:cNvPicPr>
            <a:picLocks noChangeAspect="1"/>
          </p:cNvPicPr>
          <p:nvPr/>
        </p:nvPicPr>
        <p:blipFill>
          <a:blip r:embed="rId8"/>
          <a:stretch>
            <a:fillRect/>
          </a:stretch>
        </p:blipFill>
        <p:spPr>
          <a:xfrm>
            <a:off x="10585731" y="484908"/>
            <a:ext cx="1365267" cy="1477820"/>
          </a:xfrm>
          <a:prstGeom prst="rect">
            <a:avLst/>
          </a:prstGeom>
        </p:spPr>
      </p:pic>
      <p:pic>
        <p:nvPicPr>
          <p:cNvPr id="9" name="Picture 8" descr="A cartoon of a child and child playing football&#10;&#10;AI-generated content may be incorrect.">
            <a:extLst>
              <a:ext uri="{FF2B5EF4-FFF2-40B4-BE49-F238E27FC236}">
                <a16:creationId xmlns:a16="http://schemas.microsoft.com/office/drawing/2014/main" id="{A64175A7-496C-711A-5F2F-0E2B471FE02A}"/>
              </a:ext>
            </a:extLst>
          </p:cNvPr>
          <p:cNvPicPr>
            <a:picLocks noChangeAspect="1"/>
          </p:cNvPicPr>
          <p:nvPr/>
        </p:nvPicPr>
        <p:blipFill>
          <a:blip r:embed="rId9"/>
          <a:stretch>
            <a:fillRect/>
          </a:stretch>
        </p:blipFill>
        <p:spPr>
          <a:xfrm>
            <a:off x="10071958" y="2176319"/>
            <a:ext cx="1480721" cy="1535546"/>
          </a:xfrm>
          <a:prstGeom prst="rect">
            <a:avLst/>
          </a:prstGeom>
        </p:spPr>
      </p:pic>
      <p:pic>
        <p:nvPicPr>
          <p:cNvPr id="10" name="Picture 9" descr="A cartoon of a child riding a bike&#10;&#10;AI-generated content may be incorrect.">
            <a:extLst>
              <a:ext uri="{FF2B5EF4-FFF2-40B4-BE49-F238E27FC236}">
                <a16:creationId xmlns:a16="http://schemas.microsoft.com/office/drawing/2014/main" id="{8EFC6B8A-C3E2-136F-5518-5BB3FC406250}"/>
              </a:ext>
            </a:extLst>
          </p:cNvPr>
          <p:cNvPicPr>
            <a:picLocks noChangeAspect="1"/>
          </p:cNvPicPr>
          <p:nvPr/>
        </p:nvPicPr>
        <p:blipFill>
          <a:blip r:embed="rId10"/>
          <a:stretch>
            <a:fillRect/>
          </a:stretch>
        </p:blipFill>
        <p:spPr>
          <a:xfrm>
            <a:off x="7376095" y="4906818"/>
            <a:ext cx="1428737" cy="1477820"/>
          </a:xfrm>
          <a:prstGeom prst="rect">
            <a:avLst/>
          </a:prstGeom>
        </p:spPr>
      </p:pic>
      <p:pic>
        <p:nvPicPr>
          <p:cNvPr id="13" name="Picture 12" descr="A tent with chairs in front of a moonlit night&#10;&#10;AI-generated content may be incorrect.">
            <a:extLst>
              <a:ext uri="{FF2B5EF4-FFF2-40B4-BE49-F238E27FC236}">
                <a16:creationId xmlns:a16="http://schemas.microsoft.com/office/drawing/2014/main" id="{C6AA35D8-32F4-E838-3B85-B29C208115BF}"/>
              </a:ext>
            </a:extLst>
          </p:cNvPr>
          <p:cNvPicPr>
            <a:picLocks noChangeAspect="1"/>
          </p:cNvPicPr>
          <p:nvPr/>
        </p:nvPicPr>
        <p:blipFill>
          <a:blip r:embed="rId11"/>
          <a:stretch>
            <a:fillRect/>
          </a:stretch>
        </p:blipFill>
        <p:spPr>
          <a:xfrm>
            <a:off x="8905867" y="4854864"/>
            <a:ext cx="1489364" cy="1489363"/>
          </a:xfrm>
          <a:prstGeom prst="rect">
            <a:avLst/>
          </a:prstGeom>
        </p:spPr>
      </p:pic>
      <p:pic>
        <p:nvPicPr>
          <p:cNvPr id="16" name="Picture 15" descr="A cartoon of kids jumping in the air&#10;&#10;AI-generated content may be incorrect.">
            <a:extLst>
              <a:ext uri="{FF2B5EF4-FFF2-40B4-BE49-F238E27FC236}">
                <a16:creationId xmlns:a16="http://schemas.microsoft.com/office/drawing/2014/main" id="{2A023D69-B19A-CC5B-516E-A70755D585FA}"/>
              </a:ext>
            </a:extLst>
          </p:cNvPr>
          <p:cNvPicPr>
            <a:picLocks noChangeAspect="1"/>
          </p:cNvPicPr>
          <p:nvPr/>
        </p:nvPicPr>
        <p:blipFill>
          <a:blip r:embed="rId12"/>
          <a:stretch>
            <a:fillRect/>
          </a:stretch>
        </p:blipFill>
        <p:spPr>
          <a:xfrm>
            <a:off x="4501276" y="4918365"/>
            <a:ext cx="1339273" cy="1466273"/>
          </a:xfrm>
          <a:prstGeom prst="rect">
            <a:avLst/>
          </a:prstGeom>
        </p:spPr>
      </p:pic>
      <p:pic>
        <p:nvPicPr>
          <p:cNvPr id="18" name="Picture 17" descr="A drawing of a piano keyboard with musical notes&#10;&#10;AI-generated content may be incorrect.">
            <a:extLst>
              <a:ext uri="{FF2B5EF4-FFF2-40B4-BE49-F238E27FC236}">
                <a16:creationId xmlns:a16="http://schemas.microsoft.com/office/drawing/2014/main" id="{B33EB5CF-D5AE-AB70-8FDD-F9DDB632184B}"/>
              </a:ext>
            </a:extLst>
          </p:cNvPr>
          <p:cNvPicPr>
            <a:picLocks noChangeAspect="1"/>
          </p:cNvPicPr>
          <p:nvPr/>
        </p:nvPicPr>
        <p:blipFill>
          <a:blip r:embed="rId13"/>
          <a:stretch>
            <a:fillRect/>
          </a:stretch>
        </p:blipFill>
        <p:spPr>
          <a:xfrm>
            <a:off x="10568414" y="3942772"/>
            <a:ext cx="1526903" cy="1604818"/>
          </a:xfrm>
          <a:prstGeom prst="rect">
            <a:avLst/>
          </a:prstGeom>
        </p:spPr>
      </p:pic>
      <p:pic>
        <p:nvPicPr>
          <p:cNvPr id="20" name="Picture 19" descr="A cartoon of a tree and rocks&#10;&#10;AI-generated content may be incorrect.">
            <a:extLst>
              <a:ext uri="{FF2B5EF4-FFF2-40B4-BE49-F238E27FC236}">
                <a16:creationId xmlns:a16="http://schemas.microsoft.com/office/drawing/2014/main" id="{BEAB8180-95C3-83AA-320D-A04F6F08D94C}"/>
              </a:ext>
            </a:extLst>
          </p:cNvPr>
          <p:cNvPicPr>
            <a:picLocks noChangeAspect="1"/>
          </p:cNvPicPr>
          <p:nvPr/>
        </p:nvPicPr>
        <p:blipFill>
          <a:blip r:embed="rId14"/>
          <a:stretch>
            <a:fillRect/>
          </a:stretch>
        </p:blipFill>
        <p:spPr>
          <a:xfrm>
            <a:off x="148640" y="2032000"/>
            <a:ext cx="1524000" cy="1489364"/>
          </a:xfrm>
          <a:prstGeom prst="rect">
            <a:avLst/>
          </a:prstGeom>
        </p:spPr>
      </p:pic>
    </p:spTree>
    <p:extLst>
      <p:ext uri="{BB962C8B-B14F-4D97-AF65-F5344CB8AC3E}">
        <p14:creationId xmlns:p14="http://schemas.microsoft.com/office/powerpoint/2010/main" val="6969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E19D59A7-8E78-4350-9E99-CD2B72252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3819" y="4338383"/>
            <a:ext cx="1201554" cy="1201554"/>
          </a:xfrm>
          <a:prstGeom prst="rect">
            <a:avLst/>
          </a:prstGeom>
        </p:spPr>
      </p:pic>
      <p:sp>
        <p:nvSpPr>
          <p:cNvPr id="13" name="Rectangle 12">
            <a:extLst>
              <a:ext uri="{FF2B5EF4-FFF2-40B4-BE49-F238E27FC236}">
                <a16:creationId xmlns:a16="http://schemas.microsoft.com/office/drawing/2014/main" id="{D86A4FD9-012A-4872-AC4E-4B78A6F771BF}"/>
              </a:ext>
            </a:extLst>
          </p:cNvPr>
          <p:cNvSpPr/>
          <p:nvPr/>
        </p:nvSpPr>
        <p:spPr>
          <a:xfrm>
            <a:off x="410047" y="1840202"/>
            <a:ext cx="5108602" cy="2092606"/>
          </a:xfrm>
          <a:prstGeom prst="rect">
            <a:avLst/>
          </a:prstGeom>
          <a:solidFill>
            <a:srgbClr val="A7D5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B8372DD-9852-4CE2-A61B-12650F4280CC}"/>
              </a:ext>
            </a:extLst>
          </p:cNvPr>
          <p:cNvSpPr/>
          <p:nvPr/>
        </p:nvSpPr>
        <p:spPr>
          <a:xfrm>
            <a:off x="6096001" y="1840202"/>
            <a:ext cx="5758554" cy="2119556"/>
          </a:xfrm>
          <a:prstGeom prst="rect">
            <a:avLst/>
          </a:prstGeom>
          <a:solidFill>
            <a:srgbClr val="FF8F1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F189636-2E80-4AD1-9C75-7D4933692FEE}"/>
              </a:ext>
            </a:extLst>
          </p:cNvPr>
          <p:cNvSpPr/>
          <p:nvPr/>
        </p:nvSpPr>
        <p:spPr>
          <a:xfrm>
            <a:off x="2332093" y="3962561"/>
            <a:ext cx="7523261" cy="2751577"/>
          </a:xfrm>
          <a:prstGeom prst="rect">
            <a:avLst/>
          </a:prstGeom>
          <a:solidFill>
            <a:srgbClr val="DF1995"/>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73BB76C-D57F-4890-B3D2-7D3A054E1111}"/>
              </a:ext>
            </a:extLst>
          </p:cNvPr>
          <p:cNvSpPr txBox="1"/>
          <p:nvPr/>
        </p:nvSpPr>
        <p:spPr>
          <a:xfrm>
            <a:off x="553532" y="1914984"/>
            <a:ext cx="4682088" cy="400110"/>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000" b="1">
                <a:solidFill>
                  <a:schemeClr val="tx1"/>
                </a:solidFill>
                <a:latin typeface="Arial" panose="020B0604020202020204" pitchFamily="34" charset="0"/>
                <a:cs typeface="Arial" panose="020B0604020202020204" pitchFamily="34" charset="0"/>
              </a:rPr>
              <a:t>1. WHAT IS PARK AND STRIDE? </a:t>
            </a:r>
            <a:endParaRPr lang="en-GB" sz="2000" b="1">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F6F1BAD1-2144-4C87-AF1A-F89C0583E057}"/>
              </a:ext>
            </a:extLst>
          </p:cNvPr>
          <p:cNvSpPr txBox="1"/>
          <p:nvPr/>
        </p:nvSpPr>
        <p:spPr>
          <a:xfrm>
            <a:off x="553532" y="2315094"/>
            <a:ext cx="4682088" cy="1200329"/>
          </a:xfrm>
          <a:prstGeom prst="rect">
            <a:avLst/>
          </a:prstGeom>
          <a:noFill/>
        </p:spPr>
        <p:txBody>
          <a:bodyPr wrap="square" lIns="91440" tIns="45720" rIns="91440" bIns="45720" rtlCol="0" anchor="t">
            <a:spAutoFit/>
          </a:bodyPr>
          <a:lstStyle/>
          <a:p>
            <a:r>
              <a:rPr lang="en-US">
                <a:latin typeface="Arial"/>
                <a:cs typeface="Arial"/>
              </a:rPr>
              <a:t>Park and Stride means </a:t>
            </a:r>
            <a:r>
              <a:rPr lang="en-US" b="1">
                <a:latin typeface="Arial"/>
                <a:cs typeface="Arial"/>
              </a:rPr>
              <a:t>parking the car </a:t>
            </a:r>
          </a:p>
          <a:p>
            <a:r>
              <a:rPr lang="en-US">
                <a:latin typeface="Arial"/>
                <a:cs typeface="Arial"/>
              </a:rPr>
              <a:t>10 minutes away from school and </a:t>
            </a:r>
            <a:r>
              <a:rPr lang="en-US" b="1">
                <a:latin typeface="Arial"/>
                <a:cs typeface="Arial"/>
              </a:rPr>
              <a:t>walking or wheeling the rest of the journey</a:t>
            </a:r>
            <a:r>
              <a:rPr lang="en-US">
                <a:latin typeface="Arial"/>
                <a:cs typeface="Arial"/>
              </a:rPr>
              <a:t>. This way you can still earn a badge!</a:t>
            </a:r>
            <a:endParaRPr lang="en-GB">
              <a:latin typeface="Arial"/>
              <a:cs typeface="Arial"/>
            </a:endParaRPr>
          </a:p>
        </p:txBody>
      </p:sp>
      <p:sp>
        <p:nvSpPr>
          <p:cNvPr id="23" name="TextBox 22">
            <a:extLst>
              <a:ext uri="{FF2B5EF4-FFF2-40B4-BE49-F238E27FC236}">
                <a16:creationId xmlns:a16="http://schemas.microsoft.com/office/drawing/2014/main" id="{F2104DBC-294D-49B4-8FE7-44B509D0BBBC}"/>
              </a:ext>
            </a:extLst>
          </p:cNvPr>
          <p:cNvSpPr txBox="1"/>
          <p:nvPr/>
        </p:nvSpPr>
        <p:spPr>
          <a:xfrm>
            <a:off x="6237440" y="1956858"/>
            <a:ext cx="5285379" cy="707886"/>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a:solidFill>
                  <a:schemeClr val="tx1"/>
                </a:solidFill>
                <a:latin typeface="Arial" panose="020B0604020202020204" pitchFamily="34" charset="0"/>
                <a:cs typeface="Arial" panose="020B0604020202020204" pitchFamily="34" charset="0"/>
              </a:rPr>
              <a:t>2. WHAT  DOES IT MEAN TO TRAVEL "ACTIVELY" TO SCHOOL?</a:t>
            </a:r>
            <a:endParaRPr lang="en-GB" sz="2000" b="1">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033E82E-18BF-4612-8D95-6E5E1F86FAD3}"/>
              </a:ext>
            </a:extLst>
          </p:cNvPr>
          <p:cNvSpPr txBox="1"/>
          <p:nvPr/>
        </p:nvSpPr>
        <p:spPr>
          <a:xfrm>
            <a:off x="2510000" y="4153224"/>
            <a:ext cx="7172414" cy="707886"/>
          </a:xfrm>
          <a:prstGeom prst="rect">
            <a:avLst/>
          </a:prstGeom>
          <a:solidFill>
            <a:schemeClr val="bg1"/>
          </a:solidFill>
          <a:ln/>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a:solidFill>
                  <a:schemeClr val="tx1"/>
                </a:solidFill>
                <a:latin typeface="Arial"/>
                <a:cs typeface="Arial"/>
              </a:rPr>
              <a:t>3. WHAT ARE THE BENEFITS OF WALKING AND WHEELING TO SCHOOL?</a:t>
            </a:r>
            <a:endParaRPr lang="en-GB" sz="2000" b="1">
              <a:solidFill>
                <a:schemeClr val="tx1"/>
              </a:solidFill>
              <a:latin typeface="Arial"/>
              <a:cs typeface="Arial"/>
            </a:endParaRPr>
          </a:p>
        </p:txBody>
      </p:sp>
      <p:sp>
        <p:nvSpPr>
          <p:cNvPr id="31" name="TextBox 30">
            <a:extLst>
              <a:ext uri="{FF2B5EF4-FFF2-40B4-BE49-F238E27FC236}">
                <a16:creationId xmlns:a16="http://schemas.microsoft.com/office/drawing/2014/main" id="{6DF6F548-E84A-4388-9466-85FB6527A32E}"/>
              </a:ext>
            </a:extLst>
          </p:cNvPr>
          <p:cNvSpPr txBox="1"/>
          <p:nvPr/>
        </p:nvSpPr>
        <p:spPr>
          <a:xfrm>
            <a:off x="6237439" y="2671200"/>
            <a:ext cx="5954561" cy="1477328"/>
          </a:xfrm>
          <a:prstGeom prst="rect">
            <a:avLst/>
          </a:prstGeom>
          <a:noFill/>
        </p:spPr>
        <p:txBody>
          <a:bodyPr wrap="square" lIns="91440" tIns="45720" rIns="91440" bIns="45720" rtlCol="0" anchor="t">
            <a:spAutoFit/>
          </a:bodyPr>
          <a:lstStyle/>
          <a:p>
            <a:r>
              <a:rPr lang="en-GB">
                <a:latin typeface="Arial"/>
                <a:cs typeface="Arial"/>
              </a:rPr>
              <a:t>It means you are using the </a:t>
            </a:r>
            <a:r>
              <a:rPr lang="en-GB" b="1">
                <a:latin typeface="Arial"/>
                <a:cs typeface="Arial"/>
              </a:rPr>
              <a:t>power of your body </a:t>
            </a:r>
            <a:br>
              <a:rPr lang="en-GB" b="1">
                <a:latin typeface="Arial" panose="020B0604020202020204" pitchFamily="34" charset="0"/>
                <a:cs typeface="Arial" panose="020B0604020202020204" pitchFamily="34" charset="0"/>
              </a:rPr>
            </a:br>
            <a:r>
              <a:rPr lang="en-GB">
                <a:latin typeface="Arial"/>
                <a:cs typeface="Arial"/>
              </a:rPr>
              <a:t>to travel somewhere. Examples of 'active' travel are </a:t>
            </a:r>
            <a:br>
              <a:rPr lang="en-GB">
                <a:latin typeface="Arial" panose="020B0604020202020204" pitchFamily="34" charset="0"/>
                <a:cs typeface="Arial" panose="020B0604020202020204" pitchFamily="34" charset="0"/>
              </a:rPr>
            </a:br>
            <a:r>
              <a:rPr lang="en-GB">
                <a:latin typeface="Arial"/>
                <a:cs typeface="Arial"/>
              </a:rPr>
              <a:t>walking or wheeling (using a wheelchair or mobility </a:t>
            </a:r>
            <a:endParaRPr lang="en-US">
              <a:latin typeface="Arial"/>
              <a:ea typeface="Calibri" panose="020F0502020204030204"/>
              <a:cs typeface="Arial"/>
            </a:endParaRPr>
          </a:p>
          <a:p>
            <a:r>
              <a:rPr lang="en-GB">
                <a:latin typeface="Arial"/>
                <a:cs typeface="Arial"/>
              </a:rPr>
              <a:t>aid), cycling, skating and scooting.</a:t>
            </a:r>
            <a:endParaRPr lang="en-US">
              <a:latin typeface="Arial"/>
              <a:ea typeface="+mn-lt"/>
              <a:cs typeface="Arial"/>
            </a:endParaRPr>
          </a:p>
          <a:p>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BFF2AEA-FE05-4B13-A390-C20F46E8A603}"/>
              </a:ext>
            </a:extLst>
          </p:cNvPr>
          <p:cNvSpPr txBox="1"/>
          <p:nvPr/>
        </p:nvSpPr>
        <p:spPr>
          <a:xfrm>
            <a:off x="2350888" y="4937086"/>
            <a:ext cx="6864215"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bg1"/>
                </a:solidFill>
                <a:latin typeface="Arial"/>
                <a:cs typeface="Arial"/>
              </a:rPr>
              <a:t>Walking and wheeling is a </a:t>
            </a:r>
            <a:r>
              <a:rPr lang="en-US" b="1">
                <a:solidFill>
                  <a:schemeClr val="bg1"/>
                </a:solidFill>
                <a:latin typeface="Arial"/>
                <a:cs typeface="Arial"/>
              </a:rPr>
              <a:t>form of exercise, and it keeps us healthy</a:t>
            </a:r>
          </a:p>
          <a:p>
            <a:pPr marL="285750" indent="-285750">
              <a:buFont typeface="Arial" panose="020B0604020202020204" pitchFamily="34" charset="0"/>
              <a:buChar char="•"/>
            </a:pPr>
            <a:r>
              <a:rPr lang="en-US">
                <a:solidFill>
                  <a:schemeClr val="bg1"/>
                </a:solidFill>
                <a:latin typeface="Arial"/>
                <a:cs typeface="Arial"/>
              </a:rPr>
              <a:t>It’s great for our </a:t>
            </a:r>
            <a:r>
              <a:rPr lang="en-US" b="1">
                <a:solidFill>
                  <a:schemeClr val="bg1"/>
                </a:solidFill>
                <a:latin typeface="Arial"/>
                <a:cs typeface="Arial"/>
              </a:rPr>
              <a:t>minds and bodies</a:t>
            </a:r>
            <a:endParaRPr lang="en-US">
              <a:solidFill>
                <a:schemeClr val="bg1"/>
              </a:solidFill>
              <a:latin typeface="Arial"/>
              <a:cs typeface="Arial"/>
            </a:endParaRPr>
          </a:p>
          <a:p>
            <a:pPr marL="285750" indent="-285750">
              <a:buFont typeface="Arial" panose="020B0604020202020204" pitchFamily="34" charset="0"/>
              <a:buChar char="•"/>
            </a:pPr>
            <a:r>
              <a:rPr lang="en-US">
                <a:solidFill>
                  <a:schemeClr val="bg1"/>
                </a:solidFill>
                <a:latin typeface="Arial"/>
                <a:cs typeface="Arial"/>
              </a:rPr>
              <a:t>Opportunity to spend </a:t>
            </a:r>
            <a:r>
              <a:rPr lang="en-US" b="1">
                <a:solidFill>
                  <a:schemeClr val="bg1"/>
                </a:solidFill>
                <a:latin typeface="Arial"/>
                <a:cs typeface="Arial"/>
              </a:rPr>
              <a:t>time with our families</a:t>
            </a:r>
            <a:endParaRPr lang="en-US">
              <a:solidFill>
                <a:schemeClr val="bg1"/>
              </a:solidFill>
              <a:latin typeface="Arial"/>
              <a:cs typeface="Arial"/>
            </a:endParaRPr>
          </a:p>
          <a:p>
            <a:pPr marL="285750" indent="-285750">
              <a:buFont typeface="Arial" panose="020B0604020202020204" pitchFamily="34" charset="0"/>
              <a:buChar char="•"/>
            </a:pPr>
            <a:r>
              <a:rPr lang="en-US">
                <a:solidFill>
                  <a:schemeClr val="bg1"/>
                </a:solidFill>
                <a:latin typeface="Arial"/>
                <a:cs typeface="Arial"/>
              </a:rPr>
              <a:t>By walking and wheeling we help </a:t>
            </a:r>
            <a:r>
              <a:rPr lang="en-US" b="1">
                <a:solidFill>
                  <a:schemeClr val="bg1"/>
                </a:solidFill>
                <a:latin typeface="Arial"/>
                <a:cs typeface="Arial"/>
              </a:rPr>
              <a:t>reduce pollution</a:t>
            </a:r>
            <a:endParaRPr lang="en-US">
              <a:solidFill>
                <a:schemeClr val="bg1"/>
              </a:solidFill>
              <a:latin typeface="Arial"/>
              <a:cs typeface="Arial"/>
            </a:endParaRPr>
          </a:p>
          <a:p>
            <a:pPr marL="285750" indent="-285750">
              <a:buFont typeface="Arial" panose="020B0604020202020204" pitchFamily="34" charset="0"/>
              <a:buChar char="•"/>
            </a:pPr>
            <a:r>
              <a:rPr lang="en-US">
                <a:solidFill>
                  <a:schemeClr val="bg1"/>
                </a:solidFill>
                <a:latin typeface="Arial"/>
                <a:cs typeface="Arial"/>
              </a:rPr>
              <a:t>Great for the </a:t>
            </a:r>
            <a:r>
              <a:rPr lang="en-US" b="1">
                <a:solidFill>
                  <a:schemeClr val="bg1"/>
                </a:solidFill>
                <a:latin typeface="Arial"/>
                <a:cs typeface="Arial"/>
              </a:rPr>
              <a:t>planet</a:t>
            </a:r>
            <a:endParaRPr lang="en-GB" b="1">
              <a:solidFill>
                <a:schemeClr val="bg1"/>
              </a:solidFill>
              <a:latin typeface="Arial"/>
              <a:cs typeface="Arial"/>
            </a:endParaRPr>
          </a:p>
        </p:txBody>
      </p:sp>
      <p:pic>
        <p:nvPicPr>
          <p:cNvPr id="4" name="Picture 3" descr="A close up of a logo&#10;&#10;Description automatically generated">
            <a:extLst>
              <a:ext uri="{FF2B5EF4-FFF2-40B4-BE49-F238E27FC236}">
                <a16:creationId xmlns:a16="http://schemas.microsoft.com/office/drawing/2014/main" id="{C256A4F6-FD12-4F69-AA0C-7009A76ADA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066" y="4562241"/>
            <a:ext cx="1284377" cy="1284377"/>
          </a:xfrm>
          <a:prstGeom prst="rect">
            <a:avLst/>
          </a:prstGeom>
        </p:spPr>
      </p:pic>
      <p:sp>
        <p:nvSpPr>
          <p:cNvPr id="2" name="TextBox 1">
            <a:extLst>
              <a:ext uri="{FF2B5EF4-FFF2-40B4-BE49-F238E27FC236}">
                <a16:creationId xmlns:a16="http://schemas.microsoft.com/office/drawing/2014/main" id="{85A14F25-32C7-D1FA-E609-BFE897EC584A}"/>
              </a:ext>
            </a:extLst>
          </p:cNvPr>
          <p:cNvSpPr txBox="1"/>
          <p:nvPr/>
        </p:nvSpPr>
        <p:spPr>
          <a:xfrm>
            <a:off x="3097122" y="370079"/>
            <a:ext cx="4608695" cy="101566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6000" b="1">
                <a:latin typeface="Arial" panose="020B0604020202020204" pitchFamily="34" charset="0"/>
              </a:rPr>
              <a:t>QUIZ TIME!</a:t>
            </a:r>
          </a:p>
        </p:txBody>
      </p:sp>
      <p:pic>
        <p:nvPicPr>
          <p:cNvPr id="8" name="Picture 7" descr="A close-up of a logo&#10;&#10;Description automatically generated">
            <a:extLst>
              <a:ext uri="{FF2B5EF4-FFF2-40B4-BE49-F238E27FC236}">
                <a16:creationId xmlns:a16="http://schemas.microsoft.com/office/drawing/2014/main" id="{87455744-16CE-9A80-767D-808C877CAC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9499" y1="35223" x2="69219" y2="71053"/>
                        <a14:foregroundMark x1="69219" y1="71053" x2="80560" y2="65385"/>
                        <a14:foregroundMark x1="80560" y1="65385" x2="79971" y2="47368"/>
                        <a14:foregroundMark x1="79971" y1="47368" x2="66274" y2="44939"/>
                        <a14:foregroundMark x1="66274" y1="44939" x2="66421" y2="55668"/>
                        <a14:foregroundMark x1="66421" y1="55668" x2="68925" y2="63765"/>
                        <a14:foregroundMark x1="69514" y1="75911" x2="79234" y2="74494"/>
                        <a14:foregroundMark x1="79234" y1="74494" x2="79381" y2="73887"/>
                        <a14:foregroundMark x1="62887" y1="59109" x2="63328" y2="61134"/>
                        <a14:backgroundMark x1="40501" y1="19636" x2="40501" y2="19636"/>
                        <a14:backgroundMark x1="23270" y1="6073" x2="31959" y2="4858"/>
                        <a14:backgroundMark x1="31959" y1="4858" x2="43152" y2="6883"/>
                        <a14:backgroundMark x1="43152" y1="6883" x2="48159" y2="16397"/>
                        <a14:backgroundMark x1="48159" y1="16397" x2="49779" y2="52632"/>
                        <a14:backgroundMark x1="49779" y1="52632" x2="41679" y2="70648"/>
                        <a14:backgroundMark x1="41679" y1="70648" x2="22239" y2="74696"/>
                        <a14:backgroundMark x1="22239" y1="74696" x2="5007" y2="32996"/>
                        <a14:backgroundMark x1="5007" y1="32996" x2="3682" y2="10121"/>
                        <a14:backgroundMark x1="3682" y1="10121" x2="4124" y2="9109"/>
                        <a14:backgroundMark x1="30486" y1="9109" x2="34462" y2="70040"/>
                        <a14:backgroundMark x1="34462" y1="70040" x2="34462" y2="70040"/>
                        <a14:backgroundMark x1="40648" y1="13765" x2="19146" y2="68623"/>
                        <a14:backgroundMark x1="19146" y1="68623" x2="19146" y2="68623"/>
                      </a14:backgroundRemoval>
                    </a14:imgEffect>
                    <a14:imgEffect>
                      <a14:sharpenSoften amount="25000"/>
                    </a14:imgEffect>
                  </a14:imgLayer>
                </a14:imgProps>
              </a:ext>
              <a:ext uri="{28A0092B-C50C-407E-A947-70E740481C1C}">
                <a14:useLocalDpi xmlns:a14="http://schemas.microsoft.com/office/drawing/2010/main" val="0"/>
              </a:ext>
            </a:extLst>
          </a:blip>
          <a:srcRect l="43126" t="26326" b="4955"/>
          <a:stretch/>
        </p:blipFill>
        <p:spPr>
          <a:xfrm rot="1202183">
            <a:off x="7349269" y="177568"/>
            <a:ext cx="1867800" cy="1641889"/>
          </a:xfrm>
          <a:prstGeom prst="rect">
            <a:avLst/>
          </a:prstGeom>
        </p:spPr>
      </p:pic>
      <p:pic>
        <p:nvPicPr>
          <p:cNvPr id="3" name="Picture 2" descr="A black and white image of a street&#10;&#10;Description automatically generated">
            <a:extLst>
              <a:ext uri="{FF2B5EF4-FFF2-40B4-BE49-F238E27FC236}">
                <a16:creationId xmlns:a16="http://schemas.microsoft.com/office/drawing/2014/main" id="{3CED672C-0F7C-A2A6-0CEE-F1DB5201F3C2}"/>
              </a:ext>
            </a:extLst>
          </p:cNvPr>
          <p:cNvPicPr>
            <a:picLocks noChangeAspect="1"/>
          </p:cNvPicPr>
          <p:nvPr/>
        </p:nvPicPr>
        <p:blipFill>
          <a:blip r:embed="rId7"/>
          <a:stretch>
            <a:fillRect/>
          </a:stretch>
        </p:blipFill>
        <p:spPr>
          <a:xfrm>
            <a:off x="174787" y="132501"/>
            <a:ext cx="1506108" cy="1290949"/>
          </a:xfrm>
          <a:prstGeom prst="rect">
            <a:avLst/>
          </a:prstGeom>
        </p:spPr>
      </p:pic>
    </p:spTree>
    <p:extLst>
      <p:ext uri="{BB962C8B-B14F-4D97-AF65-F5344CB8AC3E}">
        <p14:creationId xmlns:p14="http://schemas.microsoft.com/office/powerpoint/2010/main" val="66247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P spid="25" grpId="0" animBg="1"/>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7D5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84EBCDD-8BA1-9092-973D-82A2F5E244E0}"/>
              </a:ext>
            </a:extLst>
          </p:cNvPr>
          <p:cNvSpPr/>
          <p:nvPr/>
        </p:nvSpPr>
        <p:spPr>
          <a:xfrm>
            <a:off x="-18221" y="0"/>
            <a:ext cx="12204045" cy="6858000"/>
          </a:xfrm>
          <a:prstGeom prst="rect">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sp>
        <p:nvSpPr>
          <p:cNvPr id="2" name="TextBox 1">
            <a:extLst>
              <a:ext uri="{FF2B5EF4-FFF2-40B4-BE49-F238E27FC236}">
                <a16:creationId xmlns:a16="http://schemas.microsoft.com/office/drawing/2014/main" id="{86FFF954-878D-A183-B3DE-332F7B4DC6BE}"/>
              </a:ext>
            </a:extLst>
          </p:cNvPr>
          <p:cNvSpPr txBox="1"/>
          <p:nvPr/>
        </p:nvSpPr>
        <p:spPr>
          <a:xfrm>
            <a:off x="2234507" y="498735"/>
            <a:ext cx="4381644"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FINAL CHECK</a:t>
            </a:r>
          </a:p>
        </p:txBody>
      </p:sp>
      <p:pic>
        <p:nvPicPr>
          <p:cNvPr id="9" name="Picture 8" descr="A clipboard with a white sheet&#10;&#10;Description automatically generated">
            <a:extLst>
              <a:ext uri="{FF2B5EF4-FFF2-40B4-BE49-F238E27FC236}">
                <a16:creationId xmlns:a16="http://schemas.microsoft.com/office/drawing/2014/main" id="{1D5C9EC6-47B3-08AA-EB74-7C9D3CEC3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7308">
            <a:off x="6002687" y="77507"/>
            <a:ext cx="5693171" cy="6404817"/>
          </a:xfrm>
          <a:prstGeom prst="rect">
            <a:avLst/>
          </a:prstGeom>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rot="237308">
            <a:off x="7567563" y="1146254"/>
            <a:ext cx="3147434" cy="4351338"/>
          </a:xfrm>
        </p:spPr>
        <p:txBody>
          <a:bodyPr vert="horz" lIns="91440" tIns="45720" rIns="91440" bIns="45720" rtlCol="0" anchor="t">
            <a:noAutofit/>
          </a:bodyPr>
          <a:lstStyle/>
          <a:p>
            <a:pPr marL="0" indent="0">
              <a:spcBef>
                <a:spcPts val="0"/>
              </a:spcBef>
              <a:buNone/>
            </a:pPr>
            <a:r>
              <a:rPr lang="en-US" sz="2000" b="1">
                <a:latin typeface="Arial" panose="020B0604020202020204" pitchFamily="34" charset="0"/>
                <a:cs typeface="Arial" panose="020B0604020202020204" pitchFamily="34" charset="0"/>
              </a:rPr>
              <a:t>Make sure you have your classroom guide with your </a:t>
            </a:r>
            <a:r>
              <a:rPr lang="en-US" sz="2000" b="1">
                <a:solidFill>
                  <a:srgbClr val="D1338A"/>
                </a:solidFill>
                <a:latin typeface="Arial" panose="020B0604020202020204" pitchFamily="34" charset="0"/>
                <a:cs typeface="Arial" panose="020B0604020202020204" pitchFamily="34" charset="0"/>
              </a:rPr>
              <a:t>three-word access code </a:t>
            </a:r>
            <a:r>
              <a:rPr lang="en-US" sz="2000" b="1">
                <a:latin typeface="Arial" panose="020B0604020202020204" pitchFamily="34" charset="0"/>
                <a:cs typeface="Arial" panose="020B0604020202020204" pitchFamily="34" charset="0"/>
              </a:rPr>
              <a:t>to access the WOW Travel Tracker.</a:t>
            </a:r>
          </a:p>
          <a:p>
            <a:pPr marL="365125" indent="-365125">
              <a:spcBef>
                <a:spcPts val="0"/>
              </a:spcBef>
              <a:buFont typeface="Wingdings" panose="020B0604020202020204" pitchFamily="34" charset="0"/>
              <a:buChar char="ü"/>
            </a:pPr>
            <a:endParaRPr lang="en-US" sz="2000" b="1">
              <a:latin typeface="Arial" panose="020B0604020202020204" pitchFamily="34" charset="0"/>
              <a:cs typeface="Arial" panose="020B0604020202020204" pitchFamily="34" charset="0"/>
            </a:endParaRPr>
          </a:p>
          <a:p>
            <a:pPr marL="0" indent="0">
              <a:spcBef>
                <a:spcPts val="0"/>
              </a:spcBef>
              <a:buNone/>
            </a:pPr>
            <a:r>
              <a:rPr lang="en-US" sz="2000" b="1">
                <a:latin typeface="Arial" panose="020B0604020202020204" pitchFamily="34" charset="0"/>
                <a:cs typeface="Arial" panose="020B0604020202020204" pitchFamily="34" charset="0"/>
              </a:rPr>
              <a:t>Appoint your </a:t>
            </a:r>
            <a:r>
              <a:rPr lang="en-US" sz="2000" b="1">
                <a:solidFill>
                  <a:srgbClr val="D1338A"/>
                </a:solidFill>
                <a:latin typeface="Arial" panose="020B0604020202020204" pitchFamily="34" charset="0"/>
                <a:cs typeface="Arial" panose="020B0604020202020204" pitchFamily="34" charset="0"/>
              </a:rPr>
              <a:t>WOW Ambassadors </a:t>
            </a:r>
            <a:r>
              <a:rPr lang="en-US" sz="2000" b="1">
                <a:latin typeface="Arial" panose="020B0604020202020204" pitchFamily="34" charset="0"/>
                <a:cs typeface="Arial" panose="020B0604020202020204" pitchFamily="34" charset="0"/>
              </a:rPr>
              <a:t>to encourage everyone to log their trips and award badges.</a:t>
            </a:r>
          </a:p>
          <a:p>
            <a:pPr marL="365125" indent="-365125">
              <a:spcBef>
                <a:spcPts val="0"/>
              </a:spcBef>
              <a:buNone/>
            </a:pPr>
            <a:endParaRPr lang="en-US" sz="2000" b="1">
              <a:latin typeface="Arial" panose="020B0604020202020204" pitchFamily="34" charset="0"/>
              <a:cs typeface="Arial" panose="020B0604020202020204" pitchFamily="34" charset="0"/>
            </a:endParaRPr>
          </a:p>
          <a:p>
            <a:pPr marL="0" indent="0">
              <a:spcBef>
                <a:spcPts val="0"/>
              </a:spcBef>
              <a:buNone/>
            </a:pPr>
            <a:r>
              <a:rPr lang="en-US" sz="2000" b="1">
                <a:latin typeface="Arial" panose="020B0604020202020204" pitchFamily="34" charset="0"/>
                <a:cs typeface="Arial" panose="020B0604020202020204" pitchFamily="34" charset="0"/>
              </a:rPr>
              <a:t>Log on at </a:t>
            </a:r>
            <a:r>
              <a:rPr lang="en-US" sz="2000" b="1">
                <a:solidFill>
                  <a:srgbClr val="D1338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traveltracker.org.uk</a:t>
            </a:r>
            <a:r>
              <a:rPr lang="en-US" sz="2000" b="1">
                <a:solidFill>
                  <a:srgbClr val="D1338A"/>
                </a:solidFill>
                <a:latin typeface="Arial" panose="020B0604020202020204" pitchFamily="34" charset="0"/>
                <a:cs typeface="Arial" panose="020B0604020202020204" pitchFamily="34" charset="0"/>
              </a:rPr>
              <a:t> </a:t>
            </a:r>
            <a:r>
              <a:rPr lang="en-US" sz="2000" b="1">
                <a:latin typeface="Arial" panose="020B0604020202020204" pitchFamily="34" charset="0"/>
                <a:cs typeface="Arial" panose="020B0604020202020204" pitchFamily="34" charset="0"/>
              </a:rPr>
              <a:t>and start recording your activity!</a:t>
            </a:r>
          </a:p>
          <a:p>
            <a:pPr marL="0" indent="0">
              <a:spcBef>
                <a:spcPts val="0"/>
              </a:spcBef>
              <a:buNone/>
            </a:pPr>
            <a:endParaRPr lang="en-US" sz="1800" b="1">
              <a:solidFill>
                <a:srgbClr val="FF0000"/>
              </a:solidFill>
              <a:latin typeface="Arial" panose="020B0604020202020204" pitchFamily="34" charset="0"/>
              <a:cs typeface="Arial" panose="020B0604020202020204" pitchFamily="34" charset="0"/>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A8B204AC-045E-0A40-8427-C339E915464A}"/>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341344" y="1010111"/>
            <a:ext cx="417893" cy="383889"/>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1CF1C868-2A13-C8AB-2B14-C769A6C64726}"/>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199773" y="2689470"/>
            <a:ext cx="417893" cy="383889"/>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DDF4B1C4-1AC1-E748-228D-5A4661FC9287}"/>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071963" y="4344308"/>
            <a:ext cx="417893" cy="383889"/>
          </a:xfrm>
          <a:prstGeom prst="rect">
            <a:avLst/>
          </a:prstGeom>
        </p:spPr>
      </p:pic>
      <p:pic>
        <p:nvPicPr>
          <p:cNvPr id="18" name="Picture 17" descr="A person in a yellow jacket&#10;&#10;Description automatically generated">
            <a:extLst>
              <a:ext uri="{FF2B5EF4-FFF2-40B4-BE49-F238E27FC236}">
                <a16:creationId xmlns:a16="http://schemas.microsoft.com/office/drawing/2014/main" id="{232886D4-61AD-2D84-E98A-9C49122975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28" y="5512042"/>
            <a:ext cx="1149990" cy="1149990"/>
          </a:xfrm>
          <a:prstGeom prst="rect">
            <a:avLst/>
          </a:prstGeom>
        </p:spPr>
      </p:pic>
      <p:pic>
        <p:nvPicPr>
          <p:cNvPr id="4" name="Picture 3" descr="A black and white image of a street&#10;&#10;Description automatically generated">
            <a:extLst>
              <a:ext uri="{FF2B5EF4-FFF2-40B4-BE49-F238E27FC236}">
                <a16:creationId xmlns:a16="http://schemas.microsoft.com/office/drawing/2014/main" id="{ECD09227-A47F-6BB3-DD59-54F1E7130F7D}"/>
              </a:ext>
            </a:extLst>
          </p:cNvPr>
          <p:cNvPicPr>
            <a:picLocks noChangeAspect="1"/>
          </p:cNvPicPr>
          <p:nvPr/>
        </p:nvPicPr>
        <p:blipFill>
          <a:blip r:embed="rId7"/>
          <a:stretch>
            <a:fillRect/>
          </a:stretch>
        </p:blipFill>
        <p:spPr>
          <a:xfrm>
            <a:off x="174787" y="132501"/>
            <a:ext cx="1506108" cy="1290949"/>
          </a:xfrm>
          <a:prstGeom prst="rect">
            <a:avLst/>
          </a:prstGeom>
        </p:spPr>
      </p:pic>
      <p:pic>
        <p:nvPicPr>
          <p:cNvPr id="5" name="Picture 4" descr="A poster with text and images&#10;&#10;AI-generated content may be incorrect.">
            <a:extLst>
              <a:ext uri="{FF2B5EF4-FFF2-40B4-BE49-F238E27FC236}">
                <a16:creationId xmlns:a16="http://schemas.microsoft.com/office/drawing/2014/main" id="{3D2B0859-716F-25A2-34F9-C111C8439504}"/>
              </a:ext>
            </a:extLst>
          </p:cNvPr>
          <p:cNvPicPr>
            <a:picLocks noChangeAspect="1"/>
          </p:cNvPicPr>
          <p:nvPr/>
        </p:nvPicPr>
        <p:blipFill>
          <a:blip r:embed="rId8"/>
          <a:srcRect l="919" t="197" r="-759" b="-84"/>
          <a:stretch>
            <a:fillRect/>
          </a:stretch>
        </p:blipFill>
        <p:spPr>
          <a:xfrm>
            <a:off x="2077441" y="1611711"/>
            <a:ext cx="3415791" cy="4851592"/>
          </a:xfrm>
          <a:prstGeom prst="rect">
            <a:avLst/>
          </a:prstGeom>
        </p:spPr>
      </p:pic>
    </p:spTree>
    <p:extLst>
      <p:ext uri="{BB962C8B-B14F-4D97-AF65-F5344CB8AC3E}">
        <p14:creationId xmlns:p14="http://schemas.microsoft.com/office/powerpoint/2010/main" val="374109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526998" y="5798364"/>
            <a:ext cx="11138004" cy="771138"/>
          </a:xfrm>
          <a:solidFill>
            <a:schemeClr val="bg1"/>
          </a:solidFill>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buNone/>
            </a:pPr>
            <a:r>
              <a:rPr lang="en-US" sz="1800" b="1">
                <a:latin typeface="Arial" panose="020B0604020202020204" pitchFamily="34" charset="0"/>
                <a:cs typeface="Arial" panose="020B0604020202020204" pitchFamily="34" charset="0"/>
              </a:rPr>
              <a:t>YOU CAN FIND MORE USEFUL RESOURCES, VIDEO AND FAQS AT: </a:t>
            </a:r>
            <a:r>
              <a:rPr lang="en-US" sz="1800" b="1" u="sng">
                <a:solidFill>
                  <a:srgbClr val="DF199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livingstreets.org.uk/wowlaunch</a:t>
            </a:r>
            <a:endParaRPr lang="en-US" sz="1800" b="1" u="sng">
              <a:solidFill>
                <a:srgbClr val="DF1995"/>
              </a:solidFill>
              <a:latin typeface="Arial" panose="020B0604020202020204" pitchFamily="34" charset="0"/>
              <a:cs typeface="Arial" panose="020B0604020202020204" pitchFamily="34" charset="0"/>
            </a:endParaRPr>
          </a:p>
          <a:p>
            <a:pPr marL="0" indent="0">
              <a:buNone/>
            </a:pPr>
            <a:r>
              <a:rPr lang="en-US" sz="1800" b="1">
                <a:latin typeface="Arial" panose="020B0604020202020204" pitchFamily="34" charset="0"/>
                <a:cs typeface="Arial" panose="020B0604020202020204" pitchFamily="34" charset="0"/>
              </a:rPr>
              <a:t>LOG ON TO THE WOW TRAVEL TRACKER AT: </a:t>
            </a:r>
            <a:r>
              <a:rPr lang="en-US" sz="1800" b="1">
                <a:solidFill>
                  <a:srgbClr val="DF199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traveltracker.org.uk</a:t>
            </a:r>
            <a:endParaRPr lang="en-US" sz="1800" b="1">
              <a:solidFill>
                <a:srgbClr val="DF1995"/>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p:txBody>
      </p:sp>
      <p:pic>
        <p:nvPicPr>
          <p:cNvPr id="3" name="Picture 2" descr="A black and white image of a street&#10;&#10;Description automatically generated">
            <a:extLst>
              <a:ext uri="{FF2B5EF4-FFF2-40B4-BE49-F238E27FC236}">
                <a16:creationId xmlns:a16="http://schemas.microsoft.com/office/drawing/2014/main" id="{051AA48F-CA32-97AC-6533-218A4856FAA3}"/>
              </a:ext>
            </a:extLst>
          </p:cNvPr>
          <p:cNvPicPr>
            <a:picLocks noChangeAspect="1"/>
          </p:cNvPicPr>
          <p:nvPr/>
        </p:nvPicPr>
        <p:blipFill>
          <a:blip r:embed="rId5"/>
          <a:stretch>
            <a:fillRect/>
          </a:stretch>
        </p:blipFill>
        <p:spPr>
          <a:xfrm>
            <a:off x="174787" y="132501"/>
            <a:ext cx="1506108" cy="1290949"/>
          </a:xfrm>
          <a:prstGeom prst="rect">
            <a:avLst/>
          </a:prstGeom>
        </p:spPr>
      </p:pic>
      <p:pic>
        <p:nvPicPr>
          <p:cNvPr id="8" name="Picture 7" descr="A group of children in uniform&#10;&#10;Description automatically generated">
            <a:extLst>
              <a:ext uri="{FF2B5EF4-FFF2-40B4-BE49-F238E27FC236}">
                <a16:creationId xmlns:a16="http://schemas.microsoft.com/office/drawing/2014/main" id="{9CAE9622-25A8-D1B8-B572-1A52F036A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6585" y="503434"/>
            <a:ext cx="7418830" cy="49479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0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18221" y="0"/>
            <a:ext cx="12204045" cy="6858000"/>
          </a:xfrm>
          <a:prstGeom prst="rect">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4"/>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764881" y="523915"/>
            <a:ext cx="666223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WATCH THE VIDEO</a:t>
            </a:r>
          </a:p>
        </p:txBody>
      </p:sp>
      <p:pic>
        <p:nvPicPr>
          <p:cNvPr id="8" name="Picture 7" descr="A person in a yellow jacket&#10;&#10;Description automatically generated">
            <a:extLst>
              <a:ext uri="{FF2B5EF4-FFF2-40B4-BE49-F238E27FC236}">
                <a16:creationId xmlns:a16="http://schemas.microsoft.com/office/drawing/2014/main" id="{9881F9A4-8E52-72B9-279C-E98C64A9B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68" y="2567488"/>
            <a:ext cx="1149990" cy="1149990"/>
          </a:xfrm>
          <a:prstGeom prst="rect">
            <a:avLst/>
          </a:prstGeom>
        </p:spPr>
      </p:pic>
      <p:pic>
        <p:nvPicPr>
          <p:cNvPr id="10" name="Picture 9" descr="A person in a yellow suit holding a circle&#10;&#10;Description automatically generated">
            <a:extLst>
              <a:ext uri="{FF2B5EF4-FFF2-40B4-BE49-F238E27FC236}">
                <a16:creationId xmlns:a16="http://schemas.microsoft.com/office/drawing/2014/main" id="{559E71CB-EDCF-48E4-9E34-A3CDE059C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6778" y="35390"/>
            <a:ext cx="1485169" cy="1485169"/>
          </a:xfrm>
          <a:prstGeom prst="rect">
            <a:avLst/>
          </a:prstGeom>
        </p:spPr>
      </p:pic>
      <p:pic>
        <p:nvPicPr>
          <p:cNvPr id="12" name="Picture 11" descr="A group of people in yellow and green suits&#10;&#10;Description automatically generated">
            <a:extLst>
              <a:ext uri="{FF2B5EF4-FFF2-40B4-BE49-F238E27FC236}">
                <a16:creationId xmlns:a16="http://schemas.microsoft.com/office/drawing/2014/main" id="{3A521CAC-AD1B-A197-E1DD-E95C2D48D5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4140" y="5042516"/>
            <a:ext cx="1485169" cy="1485169"/>
          </a:xfrm>
          <a:prstGeom prst="rect">
            <a:avLst/>
          </a:prstGeom>
        </p:spPr>
      </p:pic>
      <p:pic>
        <p:nvPicPr>
          <p:cNvPr id="5" name="Online Media 4" title="What is WOW?">
            <a:hlinkClick r:id="" action="ppaction://noaction"/>
            <a:extLst>
              <a:ext uri="{FF2B5EF4-FFF2-40B4-BE49-F238E27FC236}">
                <a16:creationId xmlns:a16="http://schemas.microsoft.com/office/drawing/2014/main" id="{7AB63AF8-1A43-8A14-F0B4-597ADF6C4300}"/>
              </a:ext>
            </a:extLst>
          </p:cNvPr>
          <p:cNvPicPr>
            <a:picLocks noRot="1" noChangeAspect="1"/>
          </p:cNvPicPr>
          <p:nvPr>
            <a:videoFile r:link="rId1"/>
          </p:nvPr>
        </p:nvPicPr>
        <p:blipFill>
          <a:blip r:embed="rId8"/>
          <a:stretch>
            <a:fillRect/>
          </a:stretch>
        </p:blipFill>
        <p:spPr>
          <a:xfrm>
            <a:off x="2434746" y="1807232"/>
            <a:ext cx="7539758" cy="4278703"/>
          </a:xfrm>
          <a:prstGeom prst="rect">
            <a:avLst/>
          </a:prstGeom>
        </p:spPr>
      </p:pic>
    </p:spTree>
    <p:extLst>
      <p:ext uri="{BB962C8B-B14F-4D97-AF65-F5344CB8AC3E}">
        <p14:creationId xmlns:p14="http://schemas.microsoft.com/office/powerpoint/2010/main" val="14731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971382-98AC-078F-B421-0AF417BC778D}"/>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EA1A7E3-85E0-4934-A9E2-09FA91BB865B}"/>
              </a:ext>
            </a:extLst>
          </p:cNvPr>
          <p:cNvSpPr txBox="1"/>
          <p:nvPr/>
        </p:nvSpPr>
        <p:spPr>
          <a:xfrm>
            <a:off x="2297430" y="386179"/>
            <a:ext cx="7840979" cy="1323439"/>
          </a:xfrm>
          <a:prstGeom prst="rect">
            <a:avLst/>
          </a:prstGeom>
          <a:solidFill>
            <a:srgbClr val="FF8F1C"/>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HOW DID YOU GET TO SCHOOL TODAY?</a:t>
            </a:r>
          </a:p>
        </p:txBody>
      </p:sp>
      <p:pic>
        <p:nvPicPr>
          <p:cNvPr id="8" name="Picture 7" descr="A group of people on a crosswalk&#10;&#10;Description automatically generated">
            <a:extLst>
              <a:ext uri="{FF2B5EF4-FFF2-40B4-BE49-F238E27FC236}">
                <a16:creationId xmlns:a16="http://schemas.microsoft.com/office/drawing/2014/main" id="{80F25AD3-BF07-BAFC-DA57-FC5032EAA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39" y="192008"/>
            <a:ext cx="1348555" cy="1184031"/>
          </a:xfrm>
          <a:prstGeom prst="rect">
            <a:avLst/>
          </a:prstGeom>
        </p:spPr>
      </p:pic>
      <p:pic>
        <p:nvPicPr>
          <p:cNvPr id="12" name="Picture 11">
            <a:extLst>
              <a:ext uri="{FF2B5EF4-FFF2-40B4-BE49-F238E27FC236}">
                <a16:creationId xmlns:a16="http://schemas.microsoft.com/office/drawing/2014/main" id="{A8B6F14B-733D-1AF6-F042-82CB21EB323F}"/>
              </a:ext>
            </a:extLst>
          </p:cNvPr>
          <p:cNvPicPr>
            <a:picLocks noChangeAspect="1"/>
          </p:cNvPicPr>
          <p:nvPr/>
        </p:nvPicPr>
        <p:blipFill rotWithShape="1">
          <a:blip r:embed="rId4"/>
          <a:srcRect/>
          <a:stretch/>
        </p:blipFill>
        <p:spPr>
          <a:xfrm>
            <a:off x="2083814" y="2013095"/>
            <a:ext cx="8268209" cy="4297098"/>
          </a:xfrm>
          <a:prstGeom prst="rect">
            <a:avLst/>
          </a:prstGeom>
        </p:spPr>
      </p:pic>
      <p:sp>
        <p:nvSpPr>
          <p:cNvPr id="14" name="Rectangle 13">
            <a:extLst>
              <a:ext uri="{FF2B5EF4-FFF2-40B4-BE49-F238E27FC236}">
                <a16:creationId xmlns:a16="http://schemas.microsoft.com/office/drawing/2014/main" id="{8BF9773E-0B32-CF39-F805-F31F43963DC6}"/>
              </a:ext>
            </a:extLst>
          </p:cNvPr>
          <p:cNvSpPr/>
          <p:nvPr/>
        </p:nvSpPr>
        <p:spPr>
          <a:xfrm>
            <a:off x="7936637" y="1899821"/>
            <a:ext cx="1899821" cy="248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594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18221" y="0"/>
            <a:ext cx="12204045" cy="6858000"/>
          </a:xfrm>
          <a:prstGeom prst="rect">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027862" y="503574"/>
            <a:ext cx="9248791" cy="523220"/>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r>
              <a:rPr lang="en-GB" sz="2800" b="1">
                <a:latin typeface="Arial"/>
                <a:cs typeface="Arial"/>
              </a:rPr>
              <a:t>WHY IS IT GOOD TO WALK OR WHEEL TO SCHOOL?</a:t>
            </a:r>
            <a:endParaRPr lang="en-US"/>
          </a:p>
        </p:txBody>
      </p:sp>
      <p:pic>
        <p:nvPicPr>
          <p:cNvPr id="6" name="Picture 5" descr="A group of people walking on a sidewalk&#10;&#10;Description automatically generated">
            <a:extLst>
              <a:ext uri="{FF2B5EF4-FFF2-40B4-BE49-F238E27FC236}">
                <a16:creationId xmlns:a16="http://schemas.microsoft.com/office/drawing/2014/main" id="{1C699DE0-F9E8-B3E6-946E-2CF6B2EF3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769" y="1423450"/>
            <a:ext cx="6715874" cy="50369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04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12045"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14" name="Rectangle 13">
            <a:extLst>
              <a:ext uri="{FF2B5EF4-FFF2-40B4-BE49-F238E27FC236}">
                <a16:creationId xmlns:a16="http://schemas.microsoft.com/office/drawing/2014/main" id="{706A8C40-269A-5A8A-970D-DB5D18320402}"/>
              </a:ext>
            </a:extLst>
          </p:cNvPr>
          <p:cNvSpPr/>
          <p:nvPr/>
        </p:nvSpPr>
        <p:spPr>
          <a:xfrm>
            <a:off x="1987859" y="1589103"/>
            <a:ext cx="8380521" cy="31737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2CC322A-CB72-D09B-4E63-245CC3C3D2EE}"/>
              </a:ext>
            </a:extLst>
          </p:cNvPr>
          <p:cNvSpPr txBox="1"/>
          <p:nvPr/>
        </p:nvSpPr>
        <p:spPr>
          <a:xfrm>
            <a:off x="1987859" y="388400"/>
            <a:ext cx="8382415" cy="120032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3600" b="1">
                <a:latin typeface="Arial"/>
                <a:cs typeface="Arial"/>
              </a:rPr>
              <a:t>REASONS TO WALK OR WHEEL TO SCHOOL </a:t>
            </a:r>
          </a:p>
        </p:txBody>
      </p:sp>
      <p:sp>
        <p:nvSpPr>
          <p:cNvPr id="4" name="TextBox 3">
            <a:extLst>
              <a:ext uri="{FF2B5EF4-FFF2-40B4-BE49-F238E27FC236}">
                <a16:creationId xmlns:a16="http://schemas.microsoft.com/office/drawing/2014/main" id="{004D45E3-F97E-D0CC-2C5B-6482E1EF5D34}"/>
              </a:ext>
            </a:extLst>
          </p:cNvPr>
          <p:cNvSpPr txBox="1"/>
          <p:nvPr/>
        </p:nvSpPr>
        <p:spPr>
          <a:xfrm>
            <a:off x="1987859" y="4762843"/>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HEALTHIER BODIES   HAPPIER MINDS</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F9DAD5C9-4A22-9D57-DC8A-ECD2537962A6}"/>
              </a:ext>
            </a:extLst>
          </p:cNvPr>
          <p:cNvPicPr>
            <a:picLocks noChangeAspect="1"/>
          </p:cNvPicPr>
          <p:nvPr/>
        </p:nvPicPr>
        <p:blipFill rotWithShape="1">
          <a:blip r:embed="rId4">
            <a:extLst>
              <a:ext uri="{28A0092B-C50C-407E-A947-70E740481C1C}">
                <a14:useLocalDpi xmlns:a14="http://schemas.microsoft.com/office/drawing/2010/main" val="0"/>
              </a:ext>
            </a:extLst>
          </a:blip>
          <a:srcRect l="6085" t="19822" r="50000" b="16481"/>
          <a:stretch/>
        </p:blipFill>
        <p:spPr>
          <a:xfrm>
            <a:off x="2991776" y="1494471"/>
            <a:ext cx="2379215" cy="3450984"/>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8EB5085C-5D34-B50F-739D-5586AE4E0AEB}"/>
              </a:ext>
            </a:extLst>
          </p:cNvPr>
          <p:cNvPicPr>
            <a:picLocks noChangeAspect="1"/>
          </p:cNvPicPr>
          <p:nvPr/>
        </p:nvPicPr>
        <p:blipFill rotWithShape="1">
          <a:blip r:embed="rId4">
            <a:extLst>
              <a:ext uri="{28A0092B-C50C-407E-A947-70E740481C1C}">
                <a14:useLocalDpi xmlns:a14="http://schemas.microsoft.com/office/drawing/2010/main" val="0"/>
              </a:ext>
            </a:extLst>
          </a:blip>
          <a:srcRect l="54713" t="35823" r="-699" b="21297"/>
          <a:stretch/>
        </p:blipFill>
        <p:spPr>
          <a:xfrm>
            <a:off x="6454065" y="1994844"/>
            <a:ext cx="2627791" cy="2450237"/>
          </a:xfrm>
          <a:prstGeom prst="rect">
            <a:avLst/>
          </a:prstGeom>
        </p:spPr>
      </p:pic>
    </p:spTree>
    <p:extLst>
      <p:ext uri="{BB962C8B-B14F-4D97-AF65-F5344CB8AC3E}">
        <p14:creationId xmlns:p14="http://schemas.microsoft.com/office/powerpoint/2010/main" val="319915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0"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031509" y="437144"/>
            <a:ext cx="8380521" cy="132343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REASONS TO WALK OR WHEEL TO SCHOOL </a:t>
            </a:r>
          </a:p>
        </p:txBody>
      </p:sp>
      <p:sp>
        <p:nvSpPr>
          <p:cNvPr id="14" name="Rectangle 13">
            <a:extLst>
              <a:ext uri="{FF2B5EF4-FFF2-40B4-BE49-F238E27FC236}">
                <a16:creationId xmlns:a16="http://schemas.microsoft.com/office/drawing/2014/main" id="{A08E694B-CB2C-DFA1-F1A2-71352DF234C6}"/>
              </a:ext>
            </a:extLst>
          </p:cNvPr>
          <p:cNvSpPr/>
          <p:nvPr/>
        </p:nvSpPr>
        <p:spPr>
          <a:xfrm>
            <a:off x="2031509" y="1602149"/>
            <a:ext cx="8380521" cy="31737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F45E08-0276-A3A8-423B-AB24FF2C4A8F}"/>
              </a:ext>
            </a:extLst>
          </p:cNvPr>
          <p:cNvSpPr txBox="1"/>
          <p:nvPr/>
        </p:nvSpPr>
        <p:spPr>
          <a:xfrm>
            <a:off x="2031509" y="4702920"/>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FEWER CARS AT THE SCHOOL GATES</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04C988C5-37E9-CAAA-5F18-0F14D169B846}"/>
              </a:ext>
            </a:extLst>
          </p:cNvPr>
          <p:cNvPicPr>
            <a:picLocks noChangeAspect="1"/>
          </p:cNvPicPr>
          <p:nvPr/>
        </p:nvPicPr>
        <p:blipFill rotWithShape="1">
          <a:blip r:embed="rId4">
            <a:extLst>
              <a:ext uri="{28A0092B-C50C-407E-A947-70E740481C1C}">
                <a14:useLocalDpi xmlns:a14="http://schemas.microsoft.com/office/drawing/2010/main" val="0"/>
              </a:ext>
            </a:extLst>
          </a:blip>
          <a:srcRect l="14941" t="32094" r="14992" b="7316"/>
          <a:stretch/>
        </p:blipFill>
        <p:spPr>
          <a:xfrm>
            <a:off x="4237610" y="1675118"/>
            <a:ext cx="3824798" cy="3307475"/>
          </a:xfrm>
          <a:prstGeom prst="rect">
            <a:avLst/>
          </a:prstGeom>
        </p:spPr>
      </p:pic>
    </p:spTree>
    <p:extLst>
      <p:ext uri="{BB962C8B-B14F-4D97-AF65-F5344CB8AC3E}">
        <p14:creationId xmlns:p14="http://schemas.microsoft.com/office/powerpoint/2010/main" val="265690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12045"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245311" y="353764"/>
            <a:ext cx="8372860" cy="1334984"/>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REASONS TO WALK OR WHEEL TO SCHOOL </a:t>
            </a:r>
          </a:p>
        </p:txBody>
      </p:sp>
      <p:sp>
        <p:nvSpPr>
          <p:cNvPr id="10" name="Rectangle 9">
            <a:extLst>
              <a:ext uri="{FF2B5EF4-FFF2-40B4-BE49-F238E27FC236}">
                <a16:creationId xmlns:a16="http://schemas.microsoft.com/office/drawing/2014/main" id="{4A7A0F75-31B6-6CFD-BCB1-578F57F0CF15}"/>
              </a:ext>
            </a:extLst>
          </p:cNvPr>
          <p:cNvSpPr/>
          <p:nvPr/>
        </p:nvSpPr>
        <p:spPr>
          <a:xfrm>
            <a:off x="2245311" y="1681068"/>
            <a:ext cx="8380521" cy="34910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0DC53B4-D67A-69D5-0D58-9492E9047AB0}"/>
              </a:ext>
            </a:extLst>
          </p:cNvPr>
          <p:cNvSpPr txBox="1"/>
          <p:nvPr/>
        </p:nvSpPr>
        <p:spPr>
          <a:xfrm>
            <a:off x="2245311" y="4691822"/>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LESS POLLUTION = CLEANER AIR</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1FC36202-1F84-8352-7FA0-6B6D3C71365E}"/>
              </a:ext>
            </a:extLst>
          </p:cNvPr>
          <p:cNvPicPr>
            <a:picLocks noChangeAspect="1"/>
          </p:cNvPicPr>
          <p:nvPr/>
        </p:nvPicPr>
        <p:blipFill rotWithShape="1">
          <a:blip r:embed="rId4">
            <a:extLst>
              <a:ext uri="{28A0092B-C50C-407E-A947-70E740481C1C}">
                <a14:useLocalDpi xmlns:a14="http://schemas.microsoft.com/office/drawing/2010/main" val="0"/>
              </a:ext>
            </a:extLst>
          </a:blip>
          <a:srcRect t="26191"/>
          <a:stretch/>
        </p:blipFill>
        <p:spPr>
          <a:xfrm>
            <a:off x="4241344" y="1711117"/>
            <a:ext cx="4398042" cy="3185776"/>
          </a:xfrm>
          <a:prstGeom prst="rect">
            <a:avLst/>
          </a:prstGeom>
        </p:spPr>
      </p:pic>
    </p:spTree>
    <p:extLst>
      <p:ext uri="{BB962C8B-B14F-4D97-AF65-F5344CB8AC3E}">
        <p14:creationId xmlns:p14="http://schemas.microsoft.com/office/powerpoint/2010/main" val="288429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0"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245311" y="284491"/>
            <a:ext cx="8380521" cy="132343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REASONS TO WALK OR WHEEL TO SCHOOL </a:t>
            </a:r>
          </a:p>
        </p:txBody>
      </p:sp>
      <p:sp>
        <p:nvSpPr>
          <p:cNvPr id="3" name="Rectangle 2">
            <a:extLst>
              <a:ext uri="{FF2B5EF4-FFF2-40B4-BE49-F238E27FC236}">
                <a16:creationId xmlns:a16="http://schemas.microsoft.com/office/drawing/2014/main" id="{5BF9D14B-296A-CA98-D84F-9A8EF6B63CBA}"/>
              </a:ext>
            </a:extLst>
          </p:cNvPr>
          <p:cNvSpPr/>
          <p:nvPr/>
        </p:nvSpPr>
        <p:spPr>
          <a:xfrm>
            <a:off x="2245311" y="1595610"/>
            <a:ext cx="8380521" cy="34910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B685B05-301B-9698-C9BF-AD62E4BAF791}"/>
              </a:ext>
            </a:extLst>
          </p:cNvPr>
          <p:cNvSpPr txBox="1"/>
          <p:nvPr/>
        </p:nvSpPr>
        <p:spPr>
          <a:xfrm>
            <a:off x="2245311" y="4691822"/>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FUN TIME WITH FAMILY AND FRIENDS</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0F45054C-52AE-9799-CFE2-73334C2AB9EC}"/>
              </a:ext>
            </a:extLst>
          </p:cNvPr>
          <p:cNvPicPr>
            <a:picLocks noChangeAspect="1"/>
          </p:cNvPicPr>
          <p:nvPr/>
        </p:nvPicPr>
        <p:blipFill rotWithShape="1">
          <a:blip r:embed="rId4">
            <a:extLst>
              <a:ext uri="{28A0092B-C50C-407E-A947-70E740481C1C}">
                <a14:useLocalDpi xmlns:a14="http://schemas.microsoft.com/office/drawing/2010/main" val="0"/>
              </a:ext>
            </a:extLst>
          </a:blip>
          <a:srcRect t="26274" b="9559"/>
          <a:stretch/>
        </p:blipFill>
        <p:spPr>
          <a:xfrm>
            <a:off x="3836726" y="1420885"/>
            <a:ext cx="5209905" cy="3333397"/>
          </a:xfrm>
          <a:prstGeom prst="rect">
            <a:avLst/>
          </a:prstGeom>
        </p:spPr>
      </p:pic>
    </p:spTree>
    <p:extLst>
      <p:ext uri="{BB962C8B-B14F-4D97-AF65-F5344CB8AC3E}">
        <p14:creationId xmlns:p14="http://schemas.microsoft.com/office/powerpoint/2010/main" val="108857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F32EF271A77C45B9E40F1C64BB8934" ma:contentTypeVersion="21" ma:contentTypeDescription="Create a new document." ma:contentTypeScope="" ma:versionID="a411f775116bda3a6367357f6b908cf3">
  <xsd:schema xmlns:xsd="http://www.w3.org/2001/XMLSchema" xmlns:xs="http://www.w3.org/2001/XMLSchema" xmlns:p="http://schemas.microsoft.com/office/2006/metadata/properties" xmlns:ns1="http://schemas.microsoft.com/sharepoint/v3" xmlns:ns2="fe805cfc-a9a4-475d-b577-3eab5da6d1ff" xmlns:ns3="75a483ea-b938-465c-bd1f-cfc79fe429ab" xmlns:ns4="79d131e3-db1c-43bc-9a48-9b992d56a0cd" targetNamespace="http://schemas.microsoft.com/office/2006/metadata/properties" ma:root="true" ma:fieldsID="4079b5d22431522cde07a7a5035b709f" ns1:_="" ns2:_="" ns3:_="" ns4:_="">
    <xsd:import namespace="http://schemas.microsoft.com/sharepoint/v3"/>
    <xsd:import namespace="fe805cfc-a9a4-475d-b577-3eab5da6d1ff"/>
    <xsd:import namespace="75a483ea-b938-465c-bd1f-cfc79fe429ab"/>
    <xsd:import namespace="79d131e3-db1c-43bc-9a48-9b992d56a0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805cfc-a9a4-475d-b577-3eab5da6d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cfc4416-7fd9-48d1-a119-23c3eb3c5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a483ea-b938-465c-bd1f-cfc79fe429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d131e3-db1c-43bc-9a48-9b992d56a0c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5da032d-c93f-4b98-bd54-4c055f6c9d9f}" ma:internalName="TaxCatchAll" ma:showField="CatchAllData" ma:web="79d131e3-db1c-43bc-9a48-9b992d56a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5a483ea-b938-465c-bd1f-cfc79fe429ab">
      <UserInfo>
        <DisplayName>Vicky Spencer</DisplayName>
        <AccountId>386</AccountId>
        <AccountType/>
      </UserInfo>
    </SharedWithUsers>
    <_ip_UnifiedCompliancePolicyUIAction xmlns="http://schemas.microsoft.com/sharepoint/v3" xsi:nil="true"/>
    <_ip_UnifiedCompliancePolicyProperties xmlns="http://schemas.microsoft.com/sharepoint/v3" xsi:nil="true"/>
    <TaxCatchAll xmlns="79d131e3-db1c-43bc-9a48-9b992d56a0cd" xsi:nil="true"/>
    <lcf76f155ced4ddcb4097134ff3c332f xmlns="fe805cfc-a9a4-475d-b577-3eab5da6d1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46A894-43E7-4F9D-8A2E-4F3CD37C890E}">
  <ds:schemaRefs>
    <ds:schemaRef ds:uri="75a483ea-b938-465c-bd1f-cfc79fe429ab"/>
    <ds:schemaRef ds:uri="79d131e3-db1c-43bc-9a48-9b992d56a0cd"/>
    <ds:schemaRef ds:uri="fe805cfc-a9a4-475d-b577-3eab5da6d1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7D2F84-9DAD-4C24-88E5-4DE5FEF700A8}">
  <ds:schemaRefs>
    <ds:schemaRef ds:uri="75a483ea-b938-465c-bd1f-cfc79fe429ab"/>
    <ds:schemaRef ds:uri="79d131e3-db1c-43bc-9a48-9b992d56a0cd"/>
    <ds:schemaRef ds:uri="951b20b7-f7c8-4763-998b-ab5b0cbdf968"/>
    <ds:schemaRef ds:uri="fe805cfc-a9a4-475d-b577-3eab5da6d1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88BEA83-CBCA-4B55-903E-A66B5917EF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22</Slides>
  <Notes>22</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TITLE HERE</dc:title>
  <dc:creator>Francesca Marzullo</dc:creator>
  <cp:revision>6</cp:revision>
  <cp:lastPrinted>2022-09-07T16:06:26Z</cp:lastPrinted>
  <dcterms:created xsi:type="dcterms:W3CDTF">2020-01-07T11:14:38Z</dcterms:created>
  <dcterms:modified xsi:type="dcterms:W3CDTF">2025-09-05T13:18:53Z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0x010100AFF32EF271A77C45B9E40F1C64BB8934</vt:lpwstr>
  </property>
  <property fmtid="{D5CDD505-2E9C-101B-9397-08002B2CF9AE}" pid="3" name="MediaServiceImageTags">
    <vt:lpwstr/>
  </property>
</Properties>
</file>