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7"/>
  </p:notesMasterIdLst>
  <p:sldIdLst>
    <p:sldId id="267" r:id="rId5"/>
    <p:sldId id="295" r:id="rId6"/>
    <p:sldId id="279" r:id="rId7"/>
    <p:sldId id="271" r:id="rId8"/>
    <p:sldId id="285" r:id="rId9"/>
    <p:sldId id="286" r:id="rId10"/>
    <p:sldId id="288" r:id="rId11"/>
    <p:sldId id="290" r:id="rId12"/>
    <p:sldId id="302" r:id="rId13"/>
    <p:sldId id="280" r:id="rId14"/>
    <p:sldId id="281" r:id="rId15"/>
    <p:sldId id="282" r:id="rId16"/>
  </p:sldIdLst>
  <p:sldSz cx="12192000" cy="6858000"/>
  <p:notesSz cx="6875463" cy="10002838"/>
  <p:defaultTextStyle>
    <a:defPPr rtl="0">
      <a:defRPr lang="cy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E62B98-FEE6-E74B-2551-3372DC154186}" name="Francesca Marzullo" initials="FM" userId="S::Francesca.Marzullo@livingstreets.org.uk::30ff084c-1b57-42e3-ae4c-f04756707d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Cara-Collins" initials="NC" lastIdx="5" clrIdx="0">
    <p:extLst>
      <p:ext uri="{19B8F6BF-5375-455C-9EA6-DF929625EA0E}">
        <p15:presenceInfo xmlns:p15="http://schemas.microsoft.com/office/powerpoint/2012/main" userId="S::nina.cara-collins@livingstreets.org.uk::32cd05e3-20df-4679-99c7-2f331d1350ff" providerId="AD"/>
      </p:ext>
    </p:extLst>
  </p:cmAuthor>
  <p:cmAuthor id="2" name="Jennifer Wiles" initials="JW" lastIdx="7" clrIdx="1">
    <p:extLst>
      <p:ext uri="{19B8F6BF-5375-455C-9EA6-DF929625EA0E}">
        <p15:presenceInfo xmlns:p15="http://schemas.microsoft.com/office/powerpoint/2012/main" userId="S::jennifer.wiles@livingstreets.org.uk::e3d7a296-a7a7-4b3c-97df-4699a3732eb9" providerId="AD"/>
      </p:ext>
    </p:extLst>
  </p:cmAuthor>
  <p:cmAuthor id="3" name="Francesca Marzullo" initials="FM" lastIdx="7" clrIdx="2">
    <p:extLst>
      <p:ext uri="{19B8F6BF-5375-455C-9EA6-DF929625EA0E}">
        <p15:presenceInfo xmlns:p15="http://schemas.microsoft.com/office/powerpoint/2012/main" userId="S::Francesca.Marzullo@livingstreets.org.uk::30ff084c-1b57-42e3-ae4c-f04756707da0" providerId="AD"/>
      </p:ext>
    </p:extLst>
  </p:cmAuthor>
  <p:cmAuthor id="4" name="Rachel Hazell" initials="RH" lastIdx="1" clrIdx="3">
    <p:extLst>
      <p:ext uri="{19B8F6BF-5375-455C-9EA6-DF929625EA0E}">
        <p15:presenceInfo xmlns:p15="http://schemas.microsoft.com/office/powerpoint/2012/main" userId="S::Rachel.Hazell@livingstreets.org.uk::e322d35f-e1b2-418a-8fec-08aa42318db1" providerId="AD"/>
      </p:ext>
    </p:extLst>
  </p:cmAuthor>
  <p:cmAuthor id="5" name="Kelly Theis" initials="KT" lastIdx="2" clrIdx="4">
    <p:extLst>
      <p:ext uri="{19B8F6BF-5375-455C-9EA6-DF929625EA0E}">
        <p15:presenceInfo xmlns:p15="http://schemas.microsoft.com/office/powerpoint/2012/main" userId="S::kelly.theis@livingstreets.org.uk::48240490-1d0a-4610-99ab-0316a48b02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995"/>
    <a:srgbClr val="D1338A"/>
    <a:srgbClr val="A7D500"/>
    <a:srgbClr val="FF8F1C"/>
    <a:srgbClr val="FFDC00"/>
    <a:srgbClr val="E1DC00"/>
    <a:srgbClr val="F3922A"/>
    <a:srgbClr val="F2922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393221-0908-0B67-D853-AB442FC2E20C}" v="6" dt="2025-09-05T13:18:30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4505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pPr rtl="0"/>
            <a:fld id="{069BF619-3591-4B39-B061-27533015A16F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547" y="4813866"/>
            <a:ext cx="5500370" cy="3938617"/>
          </a:xfrm>
          <a:prstGeom prst="rect">
            <a:avLst/>
          </a:prstGeom>
        </p:spPr>
        <p:txBody>
          <a:bodyPr vert="horz" lIns="96442" tIns="48221" rIns="96442" bIns="48221"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4505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pPr rtl="0"/>
            <a:fld id="{BE9CC8A5-46B7-4454-8F18-F4CD877A2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24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>
                <a:cs typeface="Calibri"/>
              </a:rPr>
              <a:t>Let’s Walk to School – Beth am </a:t>
            </a:r>
            <a:r>
              <a:rPr lang="en-GB" err="1">
                <a:cs typeface="Calibri"/>
              </a:rPr>
              <a:t>Gerdded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i’r</a:t>
            </a:r>
            <a:r>
              <a:rPr lang="en-GB">
                <a:cs typeface="Calibri"/>
              </a:rPr>
              <a:t> Ysgol</a:t>
            </a:r>
          </a:p>
          <a:p>
            <a:pPr rtl="0"/>
            <a:r>
              <a:rPr lang="en-GB">
                <a:cs typeface="Calibri"/>
              </a:rPr>
              <a:t>WOW the WALK TO SCHOOL challenge - -WOW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HER CERDDED I’R YSGOL</a:t>
            </a:r>
          </a:p>
          <a:p>
            <a:pPr rtl="0"/>
            <a:r>
              <a:rPr lang="en-GB">
                <a:cs typeface="Calibri"/>
              </a:rPr>
              <a:t>Join the FUN – </a:t>
            </a:r>
            <a:r>
              <a:rPr lang="en-GB" err="1">
                <a:cs typeface="Calibri"/>
              </a:rPr>
              <a:t>Ymunwch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â’r</a:t>
            </a:r>
            <a:r>
              <a:rPr lang="en-GB">
                <a:cs typeface="Calibri"/>
              </a:rPr>
              <a:t> HWYL!</a:t>
            </a:r>
          </a:p>
          <a:p>
            <a:pPr rtl="0"/>
            <a:r>
              <a:rPr lang="en-GB">
                <a:cs typeface="Calibri"/>
              </a:rPr>
              <a:t>WALK TO SCHOOL, EARN BADGES – CERDDED I’R YSGOL, ENNILL BATHODYNNAU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794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240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 fontAlgn="base"/>
            <a:r>
              <a:rPr lang="cy" sz="1300">
                <a:latin typeface="Calibri" panose="020F0502020204030204" pitchFamily="34" charset="0"/>
                <a:ea typeface="Times New Roman" panose="02020603050405020304" pitchFamily="18" charset="0"/>
              </a:rPr>
              <a:t>Suggested script: </a:t>
            </a:r>
          </a:p>
          <a:p>
            <a:pPr rtl="0" fontAlgn="base"/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[Y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cyfan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sydd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ar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ôl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i'w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ddweud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yw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ceisiwch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gofio'r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holl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resymau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gwych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hynny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gwnaethoch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chi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ddod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o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hyd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iddynt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dros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gerdded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ystod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cwis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Gallaf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sicrhau'r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mwyaf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byddwch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chi'n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cerdded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sgwtera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neu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feicio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ysgol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-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bydd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bywiogi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eich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diwrnod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a'r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rhai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o'ch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cwmpas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rtl="0" fontAlgn="base"/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​</a:t>
            </a:r>
          </a:p>
          <a:p>
            <a:pPr rtl="0" fontAlgn="base"/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Rydych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chi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nawr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barod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ddechrau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ar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eich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her.</a:t>
            </a:r>
          </a:p>
          <a:p>
            <a:pPr rtl="0" fontAlgn="base"/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</a:p>
          <a:p>
            <a:pPr rtl="0" fontAlgn="base"/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Pob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lwc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a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gobeithio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byddwch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chi'n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mwynhau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bod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llesol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ac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ennill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llawer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o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fathodynnau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.]</a:t>
            </a:r>
          </a:p>
          <a:p>
            <a:pPr rtl="0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583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04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y">
                <a:cs typeface="Calibri"/>
              </a:rPr>
              <a:t>Suggested script: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Calibri" panose="020F0502020204030204" pitchFamily="34" charset="0"/>
                <a:cs typeface="Times New Roman" panose="02020603050405020304" pitchFamily="18" charset="0"/>
              </a:rPr>
              <a:t>[Helo, fy enw i ydy XXXX ac rydw i’n gweithio i </a:t>
            </a: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Living Streets, yr elusen yn y DU ar gyfer cerdded bob dydd.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Rydw i yma heddiw i ddweud wrthych chi am WOW - yr Her Cerdded i'r Ysgol. Mae'n ymwneud ag ennill bathodynnau os ydych chi'n cerdded neu'n mynd ar olwynion, yn sgwtera neu'n beicio, neu'n Parcio a Cherdded, i'r ysgol. A dyma'r bathodynnau gwych y gallwch chi eu casglu.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Rhowch eich dwylo i fyny os ydych chi'n barod am yr her. </a:t>
            </a:r>
          </a:p>
          <a:p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Gwych. Rhowch nhw i lawr.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 fontAlgn="base"/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rtl="0" fontAlgn="base"/>
            <a:endParaRPr lang="en-GB" sz="1200">
              <a:effectLst/>
              <a:latin typeface="Calibri"/>
              <a:ea typeface="Times New Roman" panose="02020603050405020304" pitchFamily="18" charset="0"/>
              <a:cs typeface="Calibri"/>
            </a:endParaRPr>
          </a:p>
          <a:p>
            <a:pPr rtl="0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CC8A5-46B7-4454-8F18-F4CD877A2B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49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 fontAlgn="base"/>
            <a:r>
              <a:rPr lang="cy" sz="13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Suggested script: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Rydych chi nawr yn mynd i weld fideo byr am WOW a'r hyn sydd angen i chi ei wneud i gymryd rhan.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>
              <a:effectLst/>
              <a:latin typeface="AppleSystemUIFont"/>
              <a:ea typeface="AppleSystemUIFont"/>
              <a:cs typeface="AppleSystemUIFo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Yn y fideo hwn byddwch chi’n clywed y geiriau 'Parcio a Cherdded'. Mae 'Parcio a Cherdded' yn syniad syml i deuluoedd sy'n byw ymhell i ffwrdd ac mae'n golygu y gallant fwynhau manteision cerdded i'r ysgol o hyd. I 'Barcio a Cherdded' mae angen i chi barcio'r car ddeng munud i ffwrdd o gatiau'r ysgol a cherdded y pellter sy'n weddill. Efallai y bydd lle yn agos at eich ysgol y gellir ei sefydlu fel lleoliad 'Parcio a Cherdded' ffurfiol. Mae hon yn ffordd wych o gadw holl draffig yr ysgol i ffwrdd o gatiau'r ysgol gan ei gwneud yn fwy diogel a glanach ar gyfer eich taith gerdded.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>
              <a:effectLst/>
              <a:latin typeface="AppleSystemUIFont"/>
              <a:ea typeface="AppleSystemUIFont"/>
              <a:cs typeface="AppleSystemUIFo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Mwynhewch y fideo a gwrandewch yn ofalus oherwydd mae cwis ar y ffordd.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4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/>
              <a:t>https://www.youtube.com/watch?v=uu-5IxzCKMk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268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cs typeface="Calibri"/>
            </a:endParaRPr>
          </a:p>
          <a:p>
            <a:pPr rtl="0"/>
            <a:r>
              <a:rPr lang="cy">
                <a:cs typeface="Calibri"/>
              </a:rPr>
              <a:t>Suggested script: </a:t>
            </a:r>
          </a:p>
          <a:p>
            <a:pPr rtl="0"/>
            <a:endParaRPr lang="en-US" b="1">
              <a:cs typeface="Calibri"/>
            </a:endParaRPr>
          </a:p>
          <a:p>
            <a:pPr rtl="0"/>
            <a:r>
              <a:rPr lang="en-US" sz="1800" b="0">
                <a:cs typeface="Calibri"/>
              </a:rPr>
              <a:t>Y </a:t>
            </a:r>
            <a:r>
              <a:rPr lang="en-US" sz="1800" b="0" err="1">
                <a:cs typeface="Calibri"/>
              </a:rPr>
              <a:t>Traciwr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Teithio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byddwch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defnyddio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pob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dydd</a:t>
            </a:r>
            <a:r>
              <a:rPr lang="en-US" sz="1800" b="0">
                <a:cs typeface="Calibri"/>
              </a:rPr>
              <a:t> I </a:t>
            </a:r>
            <a:r>
              <a:rPr lang="en-US" sz="1800" b="0" err="1">
                <a:cs typeface="Calibri"/>
              </a:rPr>
              <a:t>gofnodi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sut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ddaru</a:t>
            </a:r>
            <a:r>
              <a:rPr lang="en-US" sz="1800" b="0">
                <a:cs typeface="Calibri"/>
              </a:rPr>
              <a:t> chi </a:t>
            </a:r>
            <a:r>
              <a:rPr lang="en-US" sz="1800" b="0" err="1">
                <a:cs typeface="Calibri"/>
              </a:rPr>
              <a:t>teithio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I’r</a:t>
            </a:r>
            <a:r>
              <a:rPr lang="en-US" sz="1800" b="0">
                <a:cs typeface="Calibri"/>
              </a:rPr>
              <a:t> Ysgol. Yn </a:t>
            </a:r>
            <a:r>
              <a:rPr lang="en-US" sz="1800" b="0" err="1">
                <a:cs typeface="Calibri"/>
              </a:rPr>
              <a:t>defnyddio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bwrdd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gwyn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rhyngweithiol</a:t>
            </a:r>
            <a:r>
              <a:rPr lang="en-US" sz="1800" b="0">
                <a:cs typeface="Calibri"/>
              </a:rPr>
              <a:t>, iPad, neu </a:t>
            </a:r>
            <a:r>
              <a:rPr lang="en-US" sz="1800" b="0" err="1">
                <a:cs typeface="Calibri"/>
              </a:rPr>
              <a:t>cyfrifiadur</a:t>
            </a:r>
            <a:r>
              <a:rPr lang="en-US" sz="1800" b="0">
                <a:cs typeface="Calibri"/>
              </a:rPr>
              <a:t>, </a:t>
            </a:r>
            <a:r>
              <a:rPr lang="en-US" sz="1800" b="0" err="1">
                <a:cs typeface="Calibri"/>
              </a:rPr>
              <a:t>bydd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dosbarth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mewngofnodi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defnyddio</a:t>
            </a:r>
            <a:r>
              <a:rPr lang="en-US" sz="1800" b="0">
                <a:cs typeface="Calibri"/>
              </a:rPr>
              <a:t> cod tri </a:t>
            </a:r>
            <a:r>
              <a:rPr lang="en-US" sz="1800" b="0" err="1">
                <a:cs typeface="Calibri"/>
              </a:rPr>
              <a:t>gair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unigryw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ysgol</a:t>
            </a:r>
            <a:r>
              <a:rPr lang="en-US" sz="1800" b="0">
                <a:cs typeface="Calibri"/>
              </a:rPr>
              <a:t>. </a:t>
            </a:r>
            <a:r>
              <a:rPr lang="en-US" sz="1800" b="0" err="1">
                <a:cs typeface="Calibri"/>
              </a:rPr>
              <a:t>Byddwch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dewis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eich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dosbarth</a:t>
            </a:r>
            <a:r>
              <a:rPr lang="en-US" sz="1800" b="0">
                <a:cs typeface="Calibri"/>
              </a:rPr>
              <a:t> ac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dod</a:t>
            </a:r>
            <a:r>
              <a:rPr lang="en-US" sz="1800" b="0">
                <a:cs typeface="Calibri"/>
              </a:rPr>
              <a:t> I </a:t>
            </a:r>
            <a:r>
              <a:rPr lang="en-US" sz="1800" b="0" err="1">
                <a:cs typeface="Calibri"/>
              </a:rPr>
              <a:t>dudalen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fel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sydd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ar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sgrin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rwan</a:t>
            </a:r>
            <a:r>
              <a:rPr lang="en-US" sz="1800" b="0">
                <a:cs typeface="Calibri"/>
              </a:rPr>
              <a:t>. </a:t>
            </a:r>
          </a:p>
          <a:p>
            <a:pPr rtl="0"/>
            <a:endParaRPr lang="en-US" sz="1800" b="0">
              <a:cs typeface="Calibri"/>
            </a:endParaRPr>
          </a:p>
          <a:p>
            <a:pPr rtl="0"/>
            <a:r>
              <a:rPr lang="en-US" sz="1800" b="0">
                <a:cs typeface="Calibri"/>
              </a:rPr>
              <a:t>Mae </a:t>
            </a:r>
            <a:r>
              <a:rPr lang="en-US" sz="1800" b="0" err="1">
                <a:cs typeface="Calibri"/>
              </a:rPr>
              <a:t>cwpwl</a:t>
            </a:r>
            <a:r>
              <a:rPr lang="en-US" sz="1800" b="0">
                <a:cs typeface="Calibri"/>
              </a:rPr>
              <a:t> o </a:t>
            </a:r>
            <a:r>
              <a:rPr lang="en-US" sz="1800" b="0" err="1">
                <a:cs typeface="Calibri"/>
              </a:rPr>
              <a:t>bethau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i’w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sylwi</a:t>
            </a:r>
            <a:r>
              <a:rPr lang="en-US" sz="1800" b="0">
                <a:cs typeface="Calibri"/>
              </a:rPr>
              <a:t>:</a:t>
            </a:r>
          </a:p>
          <a:p>
            <a:pPr marL="171450" indent="-171450" rtl="0">
              <a:buFontTx/>
              <a:buChar char="-"/>
            </a:pPr>
            <a:r>
              <a:rPr lang="en-US" sz="1800" b="0" err="1">
                <a:cs typeface="Calibri"/>
              </a:rPr>
              <a:t>Allwch</a:t>
            </a:r>
            <a:r>
              <a:rPr lang="en-US" sz="1800" b="0">
                <a:cs typeface="Calibri"/>
              </a:rPr>
              <a:t> chi weld y </a:t>
            </a:r>
            <a:r>
              <a:rPr lang="en-US" sz="1800" b="0" err="1">
                <a:cs typeface="Calibri"/>
              </a:rPr>
              <a:t>bathodyn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ar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dde</a:t>
            </a:r>
            <a:r>
              <a:rPr lang="en-US" sz="1800" b="0">
                <a:cs typeface="Calibri"/>
              </a:rPr>
              <a:t>? </a:t>
            </a:r>
            <a:r>
              <a:rPr lang="en-US" sz="1800" b="0" err="1">
                <a:cs typeface="Calibri"/>
              </a:rPr>
              <a:t>Dyma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lle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fydd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bathodyn</a:t>
            </a:r>
            <a:r>
              <a:rPr lang="en-US" sz="1800" b="0">
                <a:cs typeface="Calibri"/>
              </a:rPr>
              <a:t> y mis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dangos</a:t>
            </a:r>
            <a:r>
              <a:rPr lang="en-US" sz="1800" b="0">
                <a:cs typeface="Calibri"/>
              </a:rPr>
              <a:t> – </a:t>
            </a:r>
            <a:r>
              <a:rPr lang="en-US" sz="1800" b="0" err="1">
                <a:cs typeface="Calibri"/>
              </a:rPr>
              <a:t>hwn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ydych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ceisio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enill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trwy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teithio’n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llesol</a:t>
            </a:r>
            <a:endParaRPr lang="en-US" sz="1800" b="0">
              <a:cs typeface="Calibri"/>
            </a:endParaRPr>
          </a:p>
          <a:p>
            <a:pPr marL="171450" indent="-171450" rtl="0">
              <a:buFontTx/>
              <a:buChar char="-"/>
            </a:pPr>
            <a:r>
              <a:rPr lang="en-US" sz="1800" b="0">
                <a:cs typeface="Calibri"/>
              </a:rPr>
              <a:t>Mae </a:t>
            </a:r>
            <a:r>
              <a:rPr lang="en-US" sz="1800" b="0" err="1">
                <a:cs typeface="Calibri"/>
              </a:rPr>
              <a:t>calendr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ochr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chwith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I’r</a:t>
            </a:r>
            <a:r>
              <a:rPr lang="en-US" sz="1800" b="0">
                <a:cs typeface="Calibri"/>
              </a:rPr>
              <a:t> top, </a:t>
            </a:r>
            <a:r>
              <a:rPr lang="en-US" sz="1800" b="0" err="1">
                <a:cs typeface="Calibri"/>
              </a:rPr>
              <a:t>Gwiriwch</a:t>
            </a:r>
            <a:r>
              <a:rPr lang="en-US" sz="1800" b="0">
                <a:cs typeface="Calibri"/>
              </a:rPr>
              <a:t> bod </a:t>
            </a:r>
            <a:r>
              <a:rPr lang="en-US" sz="1800" b="0" err="1">
                <a:cs typeface="Calibri"/>
              </a:rPr>
              <a:t>dyddiad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heddiw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dangos</a:t>
            </a:r>
            <a:r>
              <a:rPr lang="en-US" sz="1800" b="0">
                <a:cs typeface="Calibri"/>
              </a:rPr>
              <a:t>, </a:t>
            </a:r>
            <a:r>
              <a:rPr lang="en-US" sz="1800" b="0" err="1">
                <a:cs typeface="Calibri"/>
              </a:rPr>
              <a:t>dwi’n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awgrymu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eich</a:t>
            </a:r>
            <a:r>
              <a:rPr lang="en-US" sz="1800" b="0">
                <a:cs typeface="Calibri"/>
              </a:rPr>
              <a:t> bod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pob</a:t>
            </a:r>
            <a:r>
              <a:rPr lang="en-US" sz="1800" b="0">
                <a:cs typeface="Calibri"/>
              </a:rPr>
              <a:t> bore I </a:t>
            </a:r>
            <a:r>
              <a:rPr lang="en-US" sz="1800" b="0" err="1">
                <a:cs typeface="Calibri"/>
              </a:rPr>
              <a:t>fod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fwy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cywir</a:t>
            </a:r>
            <a:r>
              <a:rPr lang="en-US" sz="1800" b="0">
                <a:cs typeface="Calibri"/>
              </a:rPr>
              <a:t>, </a:t>
            </a:r>
            <a:r>
              <a:rPr lang="en-US" sz="1800" b="0" err="1">
                <a:cs typeface="Calibri"/>
              </a:rPr>
              <a:t>ond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os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ydych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methu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diwrnod</a:t>
            </a:r>
            <a:r>
              <a:rPr lang="en-US" sz="1800" b="0">
                <a:cs typeface="Calibri"/>
              </a:rPr>
              <a:t>, fedrwch </a:t>
            </a:r>
            <a:r>
              <a:rPr lang="en-US" sz="1800" b="0" err="1">
                <a:cs typeface="Calibri"/>
              </a:rPr>
              <a:t>newid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dyddiad</a:t>
            </a:r>
            <a:r>
              <a:rPr lang="en-US" sz="1800" b="0">
                <a:cs typeface="Calibri"/>
              </a:rPr>
              <a:t> I </a:t>
            </a:r>
            <a:r>
              <a:rPr lang="en-US" sz="1800" b="0" err="1">
                <a:cs typeface="Calibri"/>
              </a:rPr>
              <a:t>cofnodi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siwrneiau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rydych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wedi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methu</a:t>
            </a:r>
            <a:endParaRPr lang="en-US" sz="1800" b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y-GB" sz="1800" b="0">
                <a:effectLst/>
                <a:latin typeface="AppleSystemUIFont"/>
                <a:ea typeface="AppleSystemUIFont"/>
                <a:cs typeface="AppleSystemUIFont"/>
              </a:rPr>
              <a:t>Isod gallwch weld cylchoedd efo lluniau y tu fewn iddynt. Mae yna lun </a:t>
            </a:r>
            <a:r>
              <a:rPr lang="cy-GB" sz="1800" b="0" err="1">
                <a:effectLst/>
                <a:latin typeface="AppleSystemUIFont"/>
                <a:ea typeface="AppleSystemUIFont"/>
                <a:cs typeface="AppleSystemUIFont"/>
              </a:rPr>
              <a:t>arbenig</a:t>
            </a:r>
            <a:r>
              <a:rPr lang="cy-GB" sz="1800" b="0">
                <a:effectLst/>
                <a:latin typeface="AppleSystemUIFont"/>
                <a:ea typeface="AppleSystemUIFont"/>
                <a:cs typeface="AppleSystemUIFont"/>
              </a:rPr>
              <a:t> ar gyfer chi a phob un o'ch cyd-ddisgyblion. Mae opsiwn i gofnodi eich </a:t>
            </a:r>
            <a:r>
              <a:rPr lang="cy-GB" sz="1800" b="0" err="1">
                <a:effectLst/>
                <a:latin typeface="AppleSystemUIFont"/>
                <a:ea typeface="AppleSystemUIFont"/>
                <a:cs typeface="AppleSystemUIFont"/>
              </a:rPr>
              <a:t>siwrna</a:t>
            </a:r>
            <a:r>
              <a:rPr lang="cy-GB" sz="1800" b="0">
                <a:effectLst/>
                <a:latin typeface="AppleSystemUIFont"/>
                <a:ea typeface="AppleSystemUIFont"/>
                <a:cs typeface="AppleSystemUIFont"/>
              </a:rPr>
              <a:t> yn unigol neu fel swp. Os ydych chi'n ei wneud yn unigol, bydd hyn yn mynd â chi i'r dudalen nesaf. Cliciwch ymlaen i weld y sleid nesaf</a:t>
            </a:r>
            <a:endParaRPr lang="en-GB" sz="1800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89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>
              <a:defRPr/>
            </a:pPr>
            <a:endParaRPr lang="en-US">
              <a:cs typeface="Calibri"/>
            </a:endParaRPr>
          </a:p>
          <a:p>
            <a:pPr rtl="0">
              <a:defRPr/>
            </a:pPr>
            <a:r>
              <a:rPr lang="cy">
                <a:cs typeface="Calibri"/>
              </a:rPr>
              <a:t>Suggested script:</a:t>
            </a:r>
          </a:p>
          <a:p>
            <a:pPr rtl="0"/>
            <a:endParaRPr lang="en-US">
              <a:cs typeface="Calibri"/>
            </a:endParaRPr>
          </a:p>
          <a:p>
            <a:pPr rtl="0"/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ôl</a:t>
            </a:r>
            <a:r>
              <a:rPr lang="en-GB">
                <a:cs typeface="Calibri"/>
              </a:rPr>
              <a:t> i chi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arbennig</a:t>
            </a:r>
            <a:r>
              <a:rPr lang="en-GB">
                <a:cs typeface="Calibri"/>
              </a:rPr>
              <a:t> chi, </a:t>
            </a:r>
            <a:r>
              <a:rPr lang="en-GB" err="1">
                <a:cs typeface="Calibri"/>
              </a:rPr>
              <a:t>byddwch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dudalen</a:t>
            </a:r>
            <a:r>
              <a:rPr lang="en-GB">
                <a:cs typeface="Calibri"/>
              </a:rPr>
              <a:t> hon, </a:t>
            </a:r>
            <a:r>
              <a:rPr lang="en-GB" err="1">
                <a:cs typeface="Calibri"/>
              </a:rPr>
              <a:t>lle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rydych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chi'n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sut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ddaru</a:t>
            </a:r>
            <a:r>
              <a:rPr lang="en-GB">
                <a:cs typeface="Calibri"/>
              </a:rPr>
              <a:t> chi </a:t>
            </a:r>
            <a:r>
              <a:rPr lang="en-GB" err="1">
                <a:cs typeface="Calibri"/>
              </a:rPr>
              <a:t>teithio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Dewiswch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un sy'n </a:t>
            </a:r>
            <a:r>
              <a:rPr lang="en-GB" err="1">
                <a:cs typeface="Calibri"/>
              </a:rPr>
              <a:t>fwyaf</a:t>
            </a:r>
            <a:r>
              <a:rPr lang="en-GB">
                <a:cs typeface="Calibri"/>
              </a:rPr>
              <a:t> addas i chi. </a:t>
            </a:r>
            <a:r>
              <a:rPr lang="en-GB" err="1">
                <a:cs typeface="Calibri"/>
              </a:rPr>
              <a:t>Os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ddaru</a:t>
            </a:r>
            <a:r>
              <a:rPr lang="en-GB">
                <a:cs typeface="Calibri"/>
              </a:rPr>
              <a:t> chi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llun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anghywir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trwy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gamgymeriad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cliciwch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groes</a:t>
            </a:r>
            <a:r>
              <a:rPr lang="en-GB">
                <a:cs typeface="Calibri"/>
              </a:rPr>
              <a:t> i </a:t>
            </a:r>
            <a:r>
              <a:rPr lang="en-GB" err="1">
                <a:cs typeface="Calibri"/>
              </a:rPr>
              <a:t>fynd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ôl</a:t>
            </a:r>
            <a:r>
              <a:rPr lang="en-GB">
                <a:cs typeface="Calibri"/>
              </a:rPr>
              <a:t>. </a:t>
            </a:r>
          </a:p>
          <a:p>
            <a:pPr rtl="0"/>
            <a:endParaRPr lang="en-GB">
              <a:cs typeface="Calibri"/>
            </a:endParaRPr>
          </a:p>
          <a:p>
            <a:pPr rtl="0"/>
            <a:r>
              <a:rPr lang="en-GB" err="1">
                <a:cs typeface="Calibri"/>
              </a:rPr>
              <a:t>Os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ydy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rhywun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absennol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cofnodwch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Traciwr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Teithio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trwy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opsiwn</a:t>
            </a:r>
            <a:r>
              <a:rPr lang="en-GB">
                <a:cs typeface="Calibri"/>
              </a:rPr>
              <a:t> ‘</a:t>
            </a:r>
            <a:r>
              <a:rPr lang="en-GB" err="1">
                <a:cs typeface="Calibri"/>
              </a:rPr>
              <a:t>absennol</a:t>
            </a:r>
            <a:r>
              <a:rPr lang="en-GB">
                <a:cs typeface="Calibri"/>
              </a:rPr>
              <a:t>’. Mae </a:t>
            </a:r>
            <a:r>
              <a:rPr lang="en-GB" err="1">
                <a:cs typeface="Calibri"/>
              </a:rPr>
              <a:t>hyn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bwysig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iawn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gan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bydd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rhoi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cyfle</a:t>
            </a:r>
            <a:r>
              <a:rPr lang="en-GB">
                <a:cs typeface="Calibri"/>
              </a:rPr>
              <a:t> teg </a:t>
            </a:r>
            <a:r>
              <a:rPr lang="en-GB" err="1">
                <a:cs typeface="Calibri"/>
              </a:rPr>
              <a:t>iddyn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nhw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ennill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bathodyn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pawb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arall</a:t>
            </a:r>
            <a:r>
              <a:rPr lang="en-GB">
                <a:cs typeface="Calibri"/>
              </a:rPr>
              <a:t>. </a:t>
            </a:r>
          </a:p>
          <a:p>
            <a:pPr rtl="0"/>
            <a:endParaRPr lang="en-GB">
              <a:cs typeface="Calibri"/>
            </a:endParaRPr>
          </a:p>
          <a:p>
            <a:pPr rtl="0"/>
            <a:r>
              <a:rPr lang="en-GB" err="1">
                <a:cs typeface="Calibri"/>
              </a:rPr>
              <a:t>Mae'r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sleid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nesaf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esbonio'r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opsiwn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swp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hytrach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na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chofnodi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unigol</a:t>
            </a:r>
            <a:r>
              <a:rPr lang="en-GB">
                <a:cs typeface="Calibri"/>
              </a:rPr>
              <a:t>.]</a:t>
            </a:r>
          </a:p>
          <a:p>
            <a:pPr rtl="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533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>
                <a:cs typeface="Calibri"/>
              </a:rPr>
              <a:t>SYLWER: </a:t>
            </a:r>
            <a:r>
              <a:rPr lang="en-GB" err="1">
                <a:cs typeface="Calibri"/>
              </a:rPr>
              <a:t>Cyfle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ddangos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nodwedd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swp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yma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a'i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egluro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amgen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unigol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gyfer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cyflymder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ganiatáu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</a:t>
            </a:r>
            <a:r>
              <a:rPr lang="en-GB">
                <a:cs typeface="Calibri"/>
              </a:rPr>
              <a:t> un person </a:t>
            </a:r>
            <a:r>
              <a:rPr lang="en-GB" err="1">
                <a:cs typeface="Calibri"/>
              </a:rPr>
              <a:t>gymryd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rheolaeth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dros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cyfan</a:t>
            </a:r>
            <a:r>
              <a:rPr lang="en-GB">
                <a:cs typeface="Calibri"/>
              </a:rPr>
              <a:t>. </a:t>
            </a: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r>
              <a:rPr lang="cy">
                <a:cs typeface="Calibri"/>
              </a:rPr>
              <a:t>Suggested script: </a:t>
            </a:r>
          </a:p>
          <a:p>
            <a:pPr defTabSz="964418" rtl="0">
              <a:defRPr/>
            </a:pPr>
            <a:r>
              <a:rPr lang="cy">
                <a:cs typeface="Calibri"/>
              </a:rPr>
              <a:t>[</a:t>
            </a:r>
            <a:r>
              <a:rPr lang="en-GB" err="1">
                <a:cs typeface="Calibri"/>
              </a:rPr>
              <a:t>Mae'r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opsiwn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caniatáu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athro</a:t>
            </a:r>
            <a:r>
              <a:rPr lang="en-GB">
                <a:cs typeface="Calibri"/>
              </a:rPr>
              <a:t> neu </a:t>
            </a:r>
            <a:r>
              <a:rPr lang="en-GB" err="1">
                <a:cs typeface="Calibri"/>
              </a:rPr>
              <a:t>ddisgybl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teithiau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gyfer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cyfan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Dewiswch</a:t>
            </a:r>
            <a:r>
              <a:rPr lang="en-GB">
                <a:cs typeface="Calibri"/>
              </a:rPr>
              <a:t> y math o </a:t>
            </a:r>
            <a:r>
              <a:rPr lang="en-GB" err="1">
                <a:cs typeface="Calibri"/>
              </a:rPr>
              <a:t>gludiant</a:t>
            </a:r>
            <a:r>
              <a:rPr lang="en-GB">
                <a:cs typeface="Calibri"/>
              </a:rPr>
              <a:t>, er </a:t>
            </a:r>
            <a:r>
              <a:rPr lang="en-GB" err="1">
                <a:cs typeface="Calibri"/>
              </a:rPr>
              <a:t>enghraifft</a:t>
            </a:r>
            <a:r>
              <a:rPr lang="en-GB">
                <a:cs typeface="Calibri"/>
              </a:rPr>
              <a:t> '</a:t>
            </a:r>
            <a:r>
              <a:rPr lang="en-GB" err="1">
                <a:cs typeface="Calibri"/>
              </a:rPr>
              <a:t>pwy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gerddodd</a:t>
            </a:r>
            <a:r>
              <a:rPr lang="en-GB">
                <a:cs typeface="Calibri"/>
              </a:rPr>
              <a:t>/</a:t>
            </a:r>
            <a:r>
              <a:rPr lang="en-GB" err="1">
                <a:cs typeface="Calibri"/>
              </a:rPr>
              <a:t>wnaeth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ddod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olwynion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holl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ffordd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?' - </a:t>
            </a: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pawb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â'u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dwylo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fyny</a:t>
            </a:r>
            <a:r>
              <a:rPr lang="en-GB">
                <a:cs typeface="Calibri"/>
              </a:rPr>
              <a:t>. </a:t>
            </a:r>
          </a:p>
          <a:p>
            <a:pPr defTabSz="964418" rtl="0">
              <a:defRPr/>
            </a:pPr>
            <a:r>
              <a:rPr lang="en-GB" err="1">
                <a:cs typeface="Calibri"/>
              </a:rPr>
              <a:t>Ewch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drwy</a:t>
            </a:r>
            <a:r>
              <a:rPr lang="en-GB">
                <a:cs typeface="Calibri"/>
              </a:rPr>
              <a:t> bob math o </a:t>
            </a:r>
            <a:r>
              <a:rPr lang="en-GB" err="1">
                <a:cs typeface="Calibri"/>
              </a:rPr>
              <a:t>gludiant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nes</a:t>
            </a:r>
            <a:r>
              <a:rPr lang="en-GB">
                <a:cs typeface="Calibri"/>
              </a:rPr>
              <a:t> bod </a:t>
            </a:r>
            <a:r>
              <a:rPr lang="en-GB" err="1">
                <a:cs typeface="Calibri"/>
              </a:rPr>
              <a:t>taith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pawb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wedi'i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chofnodi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Mae'r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sleid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nesaf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dangos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sut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chi weld pa </a:t>
            </a:r>
            <a:r>
              <a:rPr lang="en-GB" err="1">
                <a:cs typeface="Calibri"/>
              </a:rPr>
              <a:t>ddosbarthiadau</a:t>
            </a:r>
            <a:r>
              <a:rPr lang="en-GB">
                <a:cs typeface="Calibri"/>
              </a:rPr>
              <a:t> ac </a:t>
            </a:r>
            <a:r>
              <a:rPr lang="en-GB" err="1">
                <a:cs typeface="Calibri"/>
              </a:rPr>
              <a:t>ysgolion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sy'n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ac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gwneud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teithiau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mwyaf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llesol</a:t>
            </a:r>
            <a:r>
              <a:rPr lang="en-GB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713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y">
                <a:cs typeface="Calibri"/>
              </a:rPr>
              <a:t>Suggested script: </a:t>
            </a:r>
          </a:p>
          <a:p>
            <a:pPr defTabSz="964418" rtl="0">
              <a:defRPr/>
            </a:pPr>
            <a:r>
              <a:rPr lang="en-GB">
                <a:cs typeface="Calibri"/>
              </a:rPr>
              <a:t>Mae hon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ffordd</a:t>
            </a:r>
            <a:r>
              <a:rPr lang="en-GB">
                <a:cs typeface="Calibri"/>
              </a:rPr>
              <a:t> wych o </a:t>
            </a:r>
            <a:r>
              <a:rPr lang="en-GB" err="1">
                <a:cs typeface="Calibri"/>
              </a:rPr>
              <a:t>gael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gystadleuaeth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iach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rhwng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dosbarthiadau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ond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hefyd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rhwng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ysgolion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ardal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leol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neu'n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genedlaethol</a:t>
            </a:r>
            <a:r>
              <a:rPr lang="en-GB">
                <a:cs typeface="Calibri"/>
              </a:rPr>
              <a:t>! </a:t>
            </a:r>
          </a:p>
          <a:p>
            <a:pPr defTabSz="964418" rtl="0">
              <a:defRPr/>
            </a:pPr>
            <a:endParaRPr lang="en-GB">
              <a:cs typeface="Calibri"/>
            </a:endParaRPr>
          </a:p>
          <a:p>
            <a:pPr defTabSz="964418" rtl="0">
              <a:defRPr/>
            </a:pP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fynd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dudalen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trwy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glicio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tab </a:t>
            </a:r>
            <a:r>
              <a:rPr lang="en-GB" err="1">
                <a:cs typeface="Calibri"/>
              </a:rPr>
              <a:t>Dangosfwrdd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ôl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brif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dudalen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Yma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y 'tab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' i weld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y mis neu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'tab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' i weld </a:t>
            </a:r>
            <a:r>
              <a:rPr lang="en-GB" err="1">
                <a:cs typeface="Calibri"/>
              </a:rPr>
              <a:t>safle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bwrdd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arweinwyr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lleol</a:t>
            </a:r>
            <a:r>
              <a:rPr lang="en-GB">
                <a:cs typeface="Calibri"/>
              </a:rPr>
              <a:t> neu </a:t>
            </a:r>
            <a:r>
              <a:rPr lang="en-GB" err="1">
                <a:cs typeface="Calibri"/>
              </a:rPr>
              <a:t>genedlaethol</a:t>
            </a:r>
            <a:r>
              <a:rPr lang="en-GB">
                <a:cs typeface="Calibri"/>
              </a:rPr>
              <a:t>. </a:t>
            </a:r>
          </a:p>
          <a:p>
            <a:pPr defTabSz="964418" rtl="0">
              <a:defRPr/>
            </a:pPr>
            <a:endParaRPr lang="en-GB">
              <a:cs typeface="Calibri"/>
            </a:endParaRPr>
          </a:p>
          <a:p>
            <a:pPr defTabSz="964418" rtl="0">
              <a:defRPr/>
            </a:pP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wefan</a:t>
            </a:r>
            <a:r>
              <a:rPr lang="en-GB">
                <a:cs typeface="Calibri"/>
              </a:rPr>
              <a:t> Living Streets, </a:t>
            </a:r>
            <a:r>
              <a:rPr lang="en-GB" err="1">
                <a:cs typeface="Calibri"/>
              </a:rPr>
              <a:t>mae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tystysgrifau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gellir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dyfarnu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dosbarthiadau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mwyaf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actif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ystod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gwasanaethau</a:t>
            </a:r>
            <a:r>
              <a:rPr lang="en-GB">
                <a:cs typeface="Calibri"/>
              </a:rPr>
              <a:t>!</a:t>
            </a:r>
          </a:p>
          <a:p>
            <a:pPr defTabSz="964418" rtl="0">
              <a:defRPr/>
            </a:pPr>
            <a:endParaRPr lang="en-GB">
              <a:cs typeface="Calibri"/>
            </a:endParaRPr>
          </a:p>
          <a:p>
            <a:pPr defTabSz="964418" rtl="0">
              <a:defRPr/>
            </a:pPr>
            <a:r>
              <a:rPr lang="en-GB" err="1">
                <a:cs typeface="Calibri"/>
              </a:rPr>
              <a:t>Rhowch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llaw</a:t>
            </a:r>
            <a:r>
              <a:rPr lang="en-GB">
                <a:cs typeface="Calibri"/>
              </a:rPr>
              <a:t> i </a:t>
            </a:r>
            <a:r>
              <a:rPr lang="en-GB" err="1">
                <a:cs typeface="Calibri"/>
              </a:rPr>
              <a:t>fyny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os</a:t>
            </a:r>
            <a:r>
              <a:rPr lang="en-GB">
                <a:cs typeface="Calibri"/>
              </a:rPr>
              <a:t> da </a:t>
            </a:r>
            <a:r>
              <a:rPr lang="en-GB" err="1">
                <a:cs typeface="Calibri"/>
              </a:rPr>
              <a:t>chi’n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meddwl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mae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chi </a:t>
            </a:r>
            <a:r>
              <a:rPr lang="en-GB" err="1">
                <a:cs typeface="Calibri"/>
              </a:rPr>
              <a:t>fydd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mwyaf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actif</a:t>
            </a:r>
            <a:r>
              <a:rPr lang="en-GB">
                <a:cs typeface="Calibri"/>
              </a:rPr>
              <a:t>? </a:t>
            </a:r>
            <a:r>
              <a:rPr lang="en-GB" err="1">
                <a:cs typeface="Calibri"/>
              </a:rPr>
              <a:t>Gwych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mae’n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edrych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bydd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cystadleuaeth</a:t>
            </a:r>
            <a:r>
              <a:rPr lang="en-GB">
                <a:cs typeface="Calibri"/>
              </a:rPr>
              <a:t> da </a:t>
            </a:r>
            <a:r>
              <a:rPr lang="en-GB" err="1">
                <a:cs typeface="Calibri"/>
              </a:rPr>
              <a:t>yma</a:t>
            </a:r>
            <a:r>
              <a:rPr lang="en-GB">
                <a:cs typeface="Calibri"/>
              </a:rPr>
              <a:t>!</a:t>
            </a:r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854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en-US" err="1"/>
              <a:t>Nawr</a:t>
            </a:r>
            <a:r>
              <a:rPr lang="en-US"/>
              <a:t> </a:t>
            </a:r>
            <a:r>
              <a:rPr lang="en-US" err="1"/>
              <a:t>yw'r</a:t>
            </a:r>
            <a:r>
              <a:rPr lang="en-US"/>
              <a:t> foment </a:t>
            </a:r>
            <a:r>
              <a:rPr lang="en-US" err="1"/>
              <a:t>rydych</a:t>
            </a:r>
            <a:r>
              <a:rPr lang="en-US"/>
              <a:t> chi </a:t>
            </a:r>
            <a:r>
              <a:rPr lang="en-US" err="1"/>
              <a:t>wedi</a:t>
            </a:r>
            <a:r>
              <a:rPr lang="en-US"/>
              <a:t> bod </a:t>
            </a:r>
            <a:r>
              <a:rPr lang="en-US" err="1"/>
              <a:t>yn</a:t>
            </a:r>
            <a:r>
              <a:rPr lang="en-US"/>
              <a:t> aros </a:t>
            </a:r>
            <a:r>
              <a:rPr lang="en-US" err="1"/>
              <a:t>amdani</a:t>
            </a:r>
            <a:r>
              <a:rPr lang="en-US"/>
              <a:t>...... y </a:t>
            </a:r>
            <a:r>
              <a:rPr lang="en-US" err="1"/>
              <a:t>bathodynnau</a:t>
            </a:r>
            <a:r>
              <a:rPr lang="en-US"/>
              <a:t>! Y </a:t>
            </a:r>
            <a:r>
              <a:rPr lang="en-US" err="1"/>
              <a:t>thema</a:t>
            </a:r>
            <a:r>
              <a:rPr lang="en-US"/>
              <a:t> </a:t>
            </a:r>
            <a:r>
              <a:rPr lang="en-US" err="1"/>
              <a:t>eleni</a:t>
            </a:r>
            <a:r>
              <a:rPr lang="en-US"/>
              <a:t> </a:t>
            </a:r>
            <a:r>
              <a:rPr lang="en-US" err="1"/>
              <a:t>yw</a:t>
            </a:r>
            <a:r>
              <a:rPr lang="en-US"/>
              <a:t> </a:t>
            </a:r>
            <a:r>
              <a:rPr lang="en-US" err="1"/>
              <a:t>Cerdded</a:t>
            </a:r>
            <a:r>
              <a:rPr lang="en-US"/>
              <a:t> </a:t>
            </a:r>
            <a:r>
              <a:rPr lang="en-US" err="1"/>
              <a:t>gyda</a:t>
            </a:r>
            <a:r>
              <a:rPr lang="en-US"/>
              <a:t> </a:t>
            </a:r>
            <a:r>
              <a:rPr lang="en-US" err="1"/>
              <a:t>Dychymyg</a:t>
            </a:r>
            <a:r>
              <a:rPr lang="en-US"/>
              <a:t>, </a:t>
            </a:r>
            <a:r>
              <a:rPr lang="en-US" err="1"/>
              <a:t>mae</a:t>
            </a:r>
            <a:r>
              <a:rPr lang="en-US"/>
              <a:t> </a:t>
            </a:r>
            <a:r>
              <a:rPr lang="en-US" err="1"/>
              <a:t>pob</a:t>
            </a:r>
            <a:r>
              <a:rPr lang="en-US"/>
              <a:t> </a:t>
            </a:r>
            <a:r>
              <a:rPr lang="en-US" err="1"/>
              <a:t>bathodyn</a:t>
            </a:r>
            <a:r>
              <a:rPr lang="en-US"/>
              <a:t> </a:t>
            </a:r>
            <a:r>
              <a:rPr lang="en-US" err="1"/>
              <a:t>yn</a:t>
            </a:r>
            <a:r>
              <a:rPr lang="en-US"/>
              <a:t> </a:t>
            </a:r>
            <a:r>
              <a:rPr lang="en-US" err="1"/>
              <a:t>dangos</a:t>
            </a:r>
            <a:r>
              <a:rPr lang="en-US"/>
              <a:t> </a:t>
            </a:r>
            <a:r>
              <a:rPr lang="en-US" err="1"/>
              <a:t>ffordd</a:t>
            </a:r>
            <a:r>
              <a:rPr lang="en-US"/>
              <a:t> </a:t>
            </a:r>
            <a:r>
              <a:rPr lang="en-US" err="1"/>
              <a:t>wahanol</a:t>
            </a:r>
            <a:r>
              <a:rPr lang="en-US"/>
              <a:t> y </a:t>
            </a:r>
            <a:r>
              <a:rPr lang="en-US" err="1"/>
              <a:t>gallech</a:t>
            </a:r>
            <a:r>
              <a:rPr lang="en-US"/>
              <a:t> </a:t>
            </a:r>
            <a:r>
              <a:rPr lang="en-US" err="1"/>
              <a:t>gerdded</a:t>
            </a:r>
            <a:r>
              <a:rPr lang="en-US"/>
              <a:t> </a:t>
            </a:r>
            <a:r>
              <a:rPr lang="en-US" err="1"/>
              <a:t>i'r</a:t>
            </a:r>
            <a:r>
              <a:rPr lang="en-US"/>
              <a:t> </a:t>
            </a:r>
            <a:r>
              <a:rPr lang="en-US" err="1"/>
              <a:t>ysgol</a:t>
            </a:r>
            <a:r>
              <a:rPr lang="en-US"/>
              <a:t>; O </a:t>
            </a:r>
            <a:r>
              <a:rPr lang="en-US" err="1"/>
              <a:t>esgyn</a:t>
            </a:r>
            <a:r>
              <a:rPr lang="en-US"/>
              <a:t> </a:t>
            </a:r>
            <a:r>
              <a:rPr lang="en-US" err="1"/>
              <a:t>drwy'r</a:t>
            </a:r>
            <a:r>
              <a:rPr lang="en-US"/>
              <a:t> </a:t>
            </a:r>
            <a:r>
              <a:rPr lang="en-US" err="1"/>
              <a:t>awyr</a:t>
            </a:r>
            <a:r>
              <a:rPr lang="en-US"/>
              <a:t> </a:t>
            </a:r>
            <a:r>
              <a:rPr lang="en-US" err="1"/>
              <a:t>fel</a:t>
            </a:r>
            <a:r>
              <a:rPr lang="en-US"/>
              <a:t> </a:t>
            </a:r>
            <a:r>
              <a:rPr lang="en-US" err="1"/>
              <a:t>eryr</a:t>
            </a:r>
            <a:r>
              <a:rPr lang="en-US"/>
              <a:t>, i </a:t>
            </a:r>
            <a:r>
              <a:rPr lang="en-US" err="1"/>
              <a:t>archwilio</a:t>
            </a:r>
            <a:r>
              <a:rPr lang="en-US"/>
              <a:t> </a:t>
            </a:r>
            <a:r>
              <a:rPr lang="en-US" err="1"/>
              <a:t>dyfnderoedd</a:t>
            </a:r>
            <a:r>
              <a:rPr lang="en-US"/>
              <a:t> y </a:t>
            </a:r>
            <a:r>
              <a:rPr lang="en-US" err="1"/>
              <a:t>môr</a:t>
            </a:r>
            <a:r>
              <a:rPr lang="en-US"/>
              <a:t>! </a:t>
            </a:r>
            <a:r>
              <a:rPr lang="en-US" err="1"/>
              <a:t>Mae'r</a:t>
            </a:r>
            <a:r>
              <a:rPr lang="en-US"/>
              <a:t> </a:t>
            </a:r>
            <a:r>
              <a:rPr lang="en-US" err="1"/>
              <a:t>bathodynnau</a:t>
            </a:r>
            <a:r>
              <a:rPr lang="en-US"/>
              <a:t> i </a:t>
            </a:r>
            <a:r>
              <a:rPr lang="en-US" err="1"/>
              <a:t>gyd</a:t>
            </a:r>
            <a:r>
              <a:rPr lang="en-US"/>
              <a:t> </a:t>
            </a:r>
            <a:r>
              <a:rPr lang="en-US" err="1"/>
              <a:t>wedi</a:t>
            </a:r>
            <a:r>
              <a:rPr lang="en-US"/>
              <a:t> </a:t>
            </a:r>
            <a:r>
              <a:rPr lang="en-US" err="1"/>
              <a:t>cael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dylunio</a:t>
            </a:r>
            <a:r>
              <a:rPr lang="en-US"/>
              <a:t> </a:t>
            </a:r>
            <a:r>
              <a:rPr lang="en-US" err="1"/>
              <a:t>gan</a:t>
            </a:r>
            <a:r>
              <a:rPr lang="en-US"/>
              <a:t> </a:t>
            </a:r>
            <a:r>
              <a:rPr lang="en-US" err="1"/>
              <a:t>blant</a:t>
            </a:r>
            <a:r>
              <a:rPr lang="en-US"/>
              <a:t> a </a:t>
            </a:r>
            <a:r>
              <a:rPr lang="en-US" err="1"/>
              <a:t>gymerodd</a:t>
            </a:r>
            <a:r>
              <a:rPr lang="en-US"/>
              <a:t> ran </a:t>
            </a:r>
            <a:r>
              <a:rPr lang="en-US" err="1"/>
              <a:t>yn</a:t>
            </a:r>
            <a:r>
              <a:rPr lang="en-US"/>
              <a:t> her WOW y </a:t>
            </a:r>
            <a:r>
              <a:rPr lang="en-US" err="1"/>
              <a:t>llynedd</a:t>
            </a:r>
            <a:r>
              <a:rPr lang="en-US"/>
              <a:t>. </a:t>
            </a:r>
            <a:r>
              <a:rPr lang="en-US" err="1"/>
              <a:t>Nawr</a:t>
            </a:r>
            <a:r>
              <a:rPr lang="en-US"/>
              <a:t>, </a:t>
            </a:r>
            <a:r>
              <a:rPr lang="en-US" err="1"/>
              <a:t>edrychwch</a:t>
            </a:r>
            <a:r>
              <a:rPr lang="en-US"/>
              <a:t> a </a:t>
            </a:r>
            <a:r>
              <a:rPr lang="en-US" err="1"/>
              <a:t>phenderfynwch</a:t>
            </a:r>
            <a:r>
              <a:rPr lang="en-US"/>
              <a:t> pa un </a:t>
            </a:r>
            <a:r>
              <a:rPr lang="en-US" err="1"/>
              <a:t>yw</a:t>
            </a:r>
            <a:r>
              <a:rPr lang="en-US"/>
              <a:t>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ffefryn</a:t>
            </a:r>
            <a:r>
              <a:rPr lang="en-US"/>
              <a:t>. </a:t>
            </a:r>
            <a:r>
              <a:rPr lang="en-US" err="1"/>
              <a:t>Mewn</a:t>
            </a:r>
            <a:r>
              <a:rPr lang="en-US"/>
              <a:t> </a:t>
            </a:r>
            <a:r>
              <a:rPr lang="en-US" err="1"/>
              <a:t>eiliad</a:t>
            </a:r>
            <a:r>
              <a:rPr lang="en-US"/>
              <a:t>, gall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athro</a:t>
            </a:r>
            <a:r>
              <a:rPr lang="en-US"/>
              <a:t> </a:t>
            </a:r>
            <a:r>
              <a:rPr lang="en-US" err="1"/>
              <a:t>alw</a:t>
            </a:r>
            <a:r>
              <a:rPr lang="en-US"/>
              <a:t> </a:t>
            </a:r>
            <a:r>
              <a:rPr lang="en-US" err="1"/>
              <a:t>pob</a:t>
            </a:r>
            <a:r>
              <a:rPr lang="en-US"/>
              <a:t> </a:t>
            </a:r>
            <a:r>
              <a:rPr lang="en-US" err="1"/>
              <a:t>bathodyn</a:t>
            </a:r>
            <a:r>
              <a:rPr lang="en-US"/>
              <a:t> </a:t>
            </a:r>
            <a:r>
              <a:rPr lang="en-US" err="1"/>
              <a:t>fesul</a:t>
            </a:r>
            <a:r>
              <a:rPr lang="en-US"/>
              <a:t> mis, </a:t>
            </a:r>
            <a:r>
              <a:rPr lang="en-US" err="1"/>
              <a:t>yna</a:t>
            </a:r>
            <a:r>
              <a:rPr lang="en-US"/>
              <a:t> </a:t>
            </a:r>
            <a:r>
              <a:rPr lang="en-US" err="1"/>
              <a:t>rhowch</a:t>
            </a:r>
            <a:r>
              <a:rPr lang="en-US"/>
              <a:t>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llaw</a:t>
            </a:r>
            <a:r>
              <a:rPr lang="en-US"/>
              <a:t> i </a:t>
            </a:r>
            <a:r>
              <a:rPr lang="en-US" err="1"/>
              <a:t>fyny</a:t>
            </a:r>
            <a:r>
              <a:rPr lang="en-US"/>
              <a:t> pan </a:t>
            </a:r>
            <a:r>
              <a:rPr lang="en-US" err="1"/>
              <a:t>mae</a:t>
            </a:r>
            <a:r>
              <a:rPr lang="en-US"/>
              <a:t> </a:t>
            </a:r>
            <a:r>
              <a:rPr lang="en-US" err="1"/>
              <a:t>nhw’n</a:t>
            </a:r>
            <a:r>
              <a:rPr lang="en-US"/>
              <a:t> </a:t>
            </a:r>
            <a:r>
              <a:rPr lang="en-US" err="1"/>
              <a:t>glaw</a:t>
            </a:r>
            <a:r>
              <a:rPr lang="en-US"/>
              <a:t>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ffefryn</a:t>
            </a:r>
            <a:r>
              <a:rPr lang="en-US"/>
              <a:t>. </a:t>
            </a:r>
            <a:endParaRPr lang="en-GB"/>
          </a:p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19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y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1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5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6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6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0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y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5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28494B3-9D20-47EE-AA40-37274A6C7702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58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traveltracker.org.uk/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ingstreets.org.uk/wowlaunc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hyperlink" Target="http://www.traveltracker.org.uk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u-5IxzCKMk" TargetMode="Externa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zFS575lXRg?feature=oembed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20.gi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green banner with people walking&#10;&#10;Description automatically generated">
            <a:extLst>
              <a:ext uri="{FF2B5EF4-FFF2-40B4-BE49-F238E27FC236}">
                <a16:creationId xmlns:a16="http://schemas.microsoft.com/office/drawing/2014/main" id="{230B2795-F8C8-F32E-95D3-00F665AA5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E3F0980-C63C-502D-3C5A-689020A3E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4C6623C-7D6B-10C8-95C8-545D30DB8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" name="Picture 9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B0B89EEC-7811-600C-ECDD-720B2D24C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pic>
        <p:nvPicPr>
          <p:cNvPr id="2" name="Picture 1" descr="A poster of a group of people in a wheelchair&#10;&#10;AI-generated content may be incorrect.">
            <a:extLst>
              <a:ext uri="{FF2B5EF4-FFF2-40B4-BE49-F238E27FC236}">
                <a16:creationId xmlns:a16="http://schemas.microsoft.com/office/drawing/2014/main" id="{BCA1077F-B551-D9E2-308F-7602A94EB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87617C-8334-4BC8-6DCC-892964947F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A4FD9-012A-4872-AC4E-4B78A6F771BF}"/>
              </a:ext>
            </a:extLst>
          </p:cNvPr>
          <p:cNvSpPr/>
          <p:nvPr/>
        </p:nvSpPr>
        <p:spPr>
          <a:xfrm>
            <a:off x="410047" y="1840202"/>
            <a:ext cx="5108602" cy="1840000"/>
          </a:xfrm>
          <a:prstGeom prst="rect">
            <a:avLst/>
          </a:prstGeom>
          <a:solidFill>
            <a:srgbClr val="A7D5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8372DD-9852-4CE2-A61B-12650F4280CC}"/>
              </a:ext>
            </a:extLst>
          </p:cNvPr>
          <p:cNvSpPr/>
          <p:nvPr/>
        </p:nvSpPr>
        <p:spPr>
          <a:xfrm>
            <a:off x="6096001" y="1840202"/>
            <a:ext cx="5758554" cy="2196480"/>
          </a:xfrm>
          <a:prstGeom prst="rect">
            <a:avLst/>
          </a:prstGeom>
          <a:solidFill>
            <a:srgbClr val="FF8F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189636-2E80-4AD1-9C75-7D4933692FEE}"/>
              </a:ext>
            </a:extLst>
          </p:cNvPr>
          <p:cNvSpPr/>
          <p:nvPr/>
        </p:nvSpPr>
        <p:spPr>
          <a:xfrm>
            <a:off x="2260879" y="4211813"/>
            <a:ext cx="7537504" cy="2459597"/>
          </a:xfrm>
          <a:prstGeom prst="rect">
            <a:avLst/>
          </a:prstGeom>
          <a:solidFill>
            <a:srgbClr val="DF1995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3BB76C-D57F-4890-B3D2-7D3A054E1111}"/>
              </a:ext>
            </a:extLst>
          </p:cNvPr>
          <p:cNvSpPr txBox="1"/>
          <p:nvPr/>
        </p:nvSpPr>
        <p:spPr>
          <a:xfrm>
            <a:off x="553532" y="1914984"/>
            <a:ext cx="4682088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rtl="0"/>
            <a:r>
              <a:rPr lang="cy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BETH YW PARCIO A CHERDDED? </a:t>
            </a:r>
            <a:endParaRPr lang="en-GB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1BAD1-2144-4C87-AF1A-F89C0583E057}"/>
              </a:ext>
            </a:extLst>
          </p:cNvPr>
          <p:cNvSpPr txBox="1"/>
          <p:nvPr/>
        </p:nvSpPr>
        <p:spPr>
          <a:xfrm>
            <a:off x="553532" y="2315094"/>
            <a:ext cx="468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Mae parcio a cherdded yn golygu </a:t>
            </a:r>
            <a:r>
              <a:rPr lang="cy" b="1">
                <a:latin typeface="Arial" panose="020B0604020202020204" pitchFamily="34" charset="0"/>
                <a:cs typeface="Arial" panose="020B0604020202020204" pitchFamily="34" charset="0"/>
              </a:rPr>
              <a:t>parcio'r car 1</a:t>
            </a:r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0 munud i ffwrdd o'r ysgol a </a:t>
            </a:r>
            <a:r>
              <a:rPr lang="cy" b="1">
                <a:latin typeface="Arial" panose="020B0604020202020204" pitchFamily="34" charset="0"/>
                <a:cs typeface="Arial" panose="020B0604020202020204" pitchFamily="34" charset="0"/>
              </a:rPr>
              <a:t>cherdded gweddill y daith</a:t>
            </a:r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. Fel hyn, gallwch </a:t>
            </a:r>
          </a:p>
          <a:p>
            <a:pPr rtl="0"/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 chi ennill bathodyn o hyd!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104DBC-294D-49B4-8FE7-44B509D0BBBC}"/>
              </a:ext>
            </a:extLst>
          </p:cNvPr>
          <p:cNvSpPr txBox="1"/>
          <p:nvPr/>
        </p:nvSpPr>
        <p:spPr>
          <a:xfrm>
            <a:off x="6237440" y="1956858"/>
            <a:ext cx="5285379" cy="707886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BETH MAE’N EI OLYGU I DEITHIO YN “LLESOL” I’R YSGOL?</a:t>
            </a:r>
            <a:endParaRPr lang="en-GB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33E82E-18BF-4612-8D95-6E5E1F86FAD3}"/>
              </a:ext>
            </a:extLst>
          </p:cNvPr>
          <p:cNvSpPr txBox="1"/>
          <p:nvPr/>
        </p:nvSpPr>
        <p:spPr>
          <a:xfrm>
            <a:off x="2445906" y="4338383"/>
            <a:ext cx="7172414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2000" b="1">
                <a:solidFill>
                  <a:schemeClr val="tx1"/>
                </a:solidFill>
                <a:latin typeface="Arial"/>
                <a:cs typeface="Arial"/>
              </a:rPr>
              <a:t>3. BETH YW'R MANTEISION O GERDDED I'R YSGOL?</a:t>
            </a:r>
            <a:endParaRPr lang="en-GB" sz="20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F6F548-E84A-4388-9466-85FB6527A32E}"/>
              </a:ext>
            </a:extLst>
          </p:cNvPr>
          <p:cNvSpPr txBox="1"/>
          <p:nvPr/>
        </p:nvSpPr>
        <p:spPr>
          <a:xfrm>
            <a:off x="6237440" y="2721758"/>
            <a:ext cx="561711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1600">
                <a:latin typeface="Arial" panose="020B0604020202020204" pitchFamily="34" charset="0"/>
                <a:cs typeface="Arial" panose="020B0604020202020204" pitchFamily="34" charset="0"/>
              </a:rPr>
              <a:t>Mae'n golygu eich bod chi’n defnyddio </a:t>
            </a:r>
            <a:r>
              <a:rPr lang="cy" sz="1600" b="1">
                <a:latin typeface="Arial" panose="020B0604020202020204" pitchFamily="34" charset="0"/>
                <a:cs typeface="Arial" panose="020B0604020202020204" pitchFamily="34" charset="0"/>
              </a:rPr>
              <a:t>pŵer eich corff</a:t>
            </a:r>
            <a:r>
              <a:rPr lang="cy" sz="1600">
                <a:latin typeface="Arial" panose="020B0604020202020204" pitchFamily="34" charset="0"/>
                <a:cs typeface="Arial" panose="020B0604020202020204" pitchFamily="34" charset="0"/>
              </a:rPr>
              <a:t> i deithio i rywle. Enghreifftiau o deithio 'llesol' yw 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y" sz="1600">
                <a:latin typeface="Arial" panose="020B0604020202020204" pitchFamily="34" charset="0"/>
                <a:cs typeface="Arial" panose="020B0604020202020204" pitchFamily="34" charset="0"/>
              </a:rPr>
              <a:t>cerdded (mae defnyddio cadair olwyn neu gymhorthydd symudedd yn cyfrif hefyd!), beicio, sglefrio a sgwtera.</a:t>
            </a:r>
            <a:endParaRPr lang="en-US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rtl="0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FF2AEA-FE05-4B13-A390-C20F46E8A603}"/>
              </a:ext>
            </a:extLst>
          </p:cNvPr>
          <p:cNvSpPr txBox="1"/>
          <p:nvPr/>
        </p:nvSpPr>
        <p:spPr>
          <a:xfrm>
            <a:off x="2393617" y="4865063"/>
            <a:ext cx="6864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 cerdded yn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 o ymarfer corff, ac mae'n ein cadw'n iach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Mae'n wych i'n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meddyliau a'n</a:t>
            </a: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cyrff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 gyfle i dreulio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amser gyda'n teuluoedd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Drwy gerdded rydym ni’n helpu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leihau llygredd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Gwych i'r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blaned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13384503-16B7-AE73-4CEC-28CD1E6110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8A5E93-24F8-57DC-CD73-1250DE9598C0}"/>
              </a:ext>
            </a:extLst>
          </p:cNvPr>
          <p:cNvSpPr txBox="1"/>
          <p:nvPr/>
        </p:nvSpPr>
        <p:spPr>
          <a:xfrm>
            <a:off x="3541699" y="407816"/>
            <a:ext cx="510860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AMSER CWIS!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FDC2ED2-42D2-155D-F5DF-3CB1837B41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19" y="4338383"/>
            <a:ext cx="1201554" cy="1201554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FC2D673-9D1C-1CD6-23D7-4A56ED9BFBD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6" y="4562241"/>
            <a:ext cx="1284377" cy="1284377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0D48A1C-F997-9655-35C4-F692A3EDBC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6" t="26326" b="4955"/>
          <a:stretch/>
        </p:blipFill>
        <p:spPr>
          <a:xfrm rot="1202183">
            <a:off x="8197713" y="178198"/>
            <a:ext cx="1555126" cy="136703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5CFC65-B916-0D1A-60DF-B189C1A28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5981" y="14171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21" grpId="0"/>
      <p:bldP spid="23" grpId="0" animBg="1"/>
      <p:bldP spid="25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ADBFE4C-2ABF-A57E-E756-BAAADCCE39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19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lipboard with a white sheet&#10;&#10;Description automatically generated">
            <a:extLst>
              <a:ext uri="{FF2B5EF4-FFF2-40B4-BE49-F238E27FC236}">
                <a16:creationId xmlns:a16="http://schemas.microsoft.com/office/drawing/2014/main" id="{12AF45F6-451A-8E2B-02D8-CF82B16B1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308">
            <a:off x="6408037" y="86288"/>
            <a:ext cx="5754968" cy="6616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A6C11E-499A-13E7-ED25-A4718231016A}"/>
              </a:ext>
            </a:extLst>
          </p:cNvPr>
          <p:cNvSpPr txBox="1"/>
          <p:nvPr/>
        </p:nvSpPr>
        <p:spPr>
          <a:xfrm>
            <a:off x="748255" y="458998"/>
            <a:ext cx="5942661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GWIRIAD TERFYNOL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3EDD-4CC6-46B2-9234-714DCCF25AA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63738">
            <a:off x="7882084" y="1064833"/>
            <a:ext cx="3311092" cy="51656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rtl="0">
              <a:buNone/>
            </a:pP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Gwnewch yn siŵr bod gennych chi eich canllaw ystafell ddosbarth gyda'ch 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 mynediad tri gair </a:t>
            </a: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i gyrchu Traciwr Teithio WOW.</a:t>
            </a:r>
          </a:p>
          <a:p>
            <a:pPr marL="365125" indent="-365125" rtl="0">
              <a:buFont typeface="Wingdings" panose="020B0604020202020204" pitchFamily="34" charset="0"/>
              <a:buChar char="ü"/>
            </a:pPr>
            <a:endParaRPr lang="en-US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Ewch ati i benodi eich 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Llysgenhadon WOW </a:t>
            </a: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i annog pawb i gofnodi eu teithiau a dyfarnu bathodynnau.</a:t>
            </a:r>
          </a:p>
          <a:p>
            <a:pPr marL="365125" indent="-365125" rtl="0">
              <a:buNone/>
            </a:pPr>
            <a:endParaRPr lang="en-US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Mewngofnodwch yn 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traveltracker.org.uk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a dechrau cofnodi eich gweithgaredd!</a:t>
            </a:r>
          </a:p>
          <a:p>
            <a:pPr marL="0" indent="0" rtl="0">
              <a:buNone/>
            </a:pPr>
            <a:endParaRPr lang="en-US" sz="19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554FE21-054D-47B9-D596-BBACB33669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2701">
            <a:off x="7702349" y="921342"/>
            <a:ext cx="417893" cy="383889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EBD36B-1678-7B38-5A3D-D8190D894E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2701">
            <a:off x="7531519" y="2956830"/>
            <a:ext cx="417893" cy="383889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8939CFA-CEDE-7972-3838-09F8190BE3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2701">
            <a:off x="7395317" y="4860758"/>
            <a:ext cx="417893" cy="38388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D7EC94-0C0C-8DF1-9AC7-AB2ACC828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687" y="1708774"/>
            <a:ext cx="1440000" cy="1440000"/>
          </a:xfrm>
          <a:prstGeom prst="rect">
            <a:avLst/>
          </a:prstGeom>
        </p:spPr>
      </p:pic>
      <p:pic>
        <p:nvPicPr>
          <p:cNvPr id="4" name="Picture 3" descr="A green and orange poster with black text&#10;&#10;AI-generated content may be incorrect.">
            <a:extLst>
              <a:ext uri="{FF2B5EF4-FFF2-40B4-BE49-F238E27FC236}">
                <a16:creationId xmlns:a16="http://schemas.microsoft.com/office/drawing/2014/main" id="{1900043E-3400-70DA-05A3-63CDE05FE4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8998" y="1710388"/>
            <a:ext cx="3000680" cy="43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AB849B-D461-44BD-B269-B54771123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217" y="4947221"/>
            <a:ext cx="10047566" cy="134869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ctr" rtl="0">
              <a:buNone/>
            </a:pPr>
            <a:r>
              <a:rPr lang="cy" sz="2200" b="1">
                <a:latin typeface="Arial" panose="020B0604020202020204" pitchFamily="34" charset="0"/>
                <a:cs typeface="Arial" panose="020B0604020202020204" pitchFamily="34" charset="0"/>
              </a:rPr>
              <a:t>GALLWCH DDOD O HYD I FWY O ADNODDAU DEFNYDDIOL, FIDEOS A CHWESTIYNAU CYFFREDIN YN: </a:t>
            </a:r>
            <a:r>
              <a:rPr lang="cy" sz="26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www.livingstreets.org.uk/wowlaunch</a:t>
            </a:r>
            <a:endParaRPr lang="en-US" sz="2600" b="1" u="sng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sz="2600" b="1" u="sng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r>
              <a:rPr lang="cy" sz="2200" b="1">
                <a:latin typeface="Arial" panose="020B0604020202020204" pitchFamily="34" charset="0"/>
                <a:cs typeface="Arial" panose="020B0604020202020204" pitchFamily="34" charset="0"/>
              </a:rPr>
              <a:t>MEWNGOFNODI I DRACIWR TEITHIO WOW </a:t>
            </a:r>
            <a:b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y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www.traveltracker.org.uk</a:t>
            </a:r>
            <a:endParaRPr lang="en-US" sz="2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oster of a group of children walking&#10;&#10;Description automatically generated">
            <a:extLst>
              <a:ext uri="{FF2B5EF4-FFF2-40B4-BE49-F238E27FC236}">
                <a16:creationId xmlns:a16="http://schemas.microsoft.com/office/drawing/2014/main" id="{836A56B2-C031-E3D0-DB57-D1E66B659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21" y="680010"/>
            <a:ext cx="6599758" cy="3893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FE90C72F-E5B7-6F6A-501E-B9D2B30061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182767-A558-FC65-A1F6-C2D93C0F6BC0}"/>
              </a:ext>
            </a:extLst>
          </p:cNvPr>
          <p:cNvSpPr/>
          <p:nvPr/>
        </p:nvSpPr>
        <p:spPr>
          <a:xfrm>
            <a:off x="-174787" y="0"/>
            <a:ext cx="12653658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rgbClr val="E1DC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D31561-406C-E219-2AB5-50B0B8CE3D71}"/>
              </a:ext>
            </a:extLst>
          </p:cNvPr>
          <p:cNvSpPr/>
          <p:nvPr/>
        </p:nvSpPr>
        <p:spPr>
          <a:xfrm>
            <a:off x="2538092" y="1468775"/>
            <a:ext cx="7429677" cy="31360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3EDD-4CC6-46B2-9234-714DCCF25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299" y="1611345"/>
            <a:ext cx="7281469" cy="2738397"/>
          </a:xfrm>
        </p:spPr>
        <p:txBody>
          <a:bodyPr vert="horz" lIns="68580" tIns="34291" rIns="68580" bIns="34291" rtlCol="0" anchor="t">
            <a:normAutofit lnSpcReduction="10000"/>
          </a:bodyPr>
          <a:lstStyle/>
          <a:p>
            <a:pPr marL="0" indent="0" rtl="0">
              <a:spcBef>
                <a:spcPts val="3000"/>
              </a:spcBef>
              <a:buNone/>
            </a:pPr>
            <a:r>
              <a:rPr lang="cy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 yw Living Streets, yr elusen yn y DU ar gyfer cerdded bob dydd</a:t>
            </a:r>
            <a:endParaRPr lang="en-US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spcBef>
                <a:spcPts val="3000"/>
              </a:spcBef>
              <a:buNone/>
            </a:pPr>
            <a:r>
              <a:rPr lang="cy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Rydym ni'n gobeithio y byddwch chi’n mwynhau'r cyflwyniad hwn ac yn edrych ymlaen at weld faint ohonoch chi sy'n cerdded neu'n teithio'n llesol i'r ysgol.</a:t>
            </a:r>
            <a:endParaRPr lang="en-GB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E29E6-D1EC-24BF-946B-9C1119DCE084}"/>
              </a:ext>
            </a:extLst>
          </p:cNvPr>
          <p:cNvSpPr txBox="1"/>
          <p:nvPr/>
        </p:nvSpPr>
        <p:spPr>
          <a:xfrm>
            <a:off x="2538092" y="545445"/>
            <a:ext cx="7429677" cy="923330"/>
          </a:xfrm>
          <a:prstGeom prst="rect">
            <a:avLst/>
          </a:prstGeom>
          <a:solidFill>
            <a:srgbClr val="DF199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CROESO I WOW</a:t>
            </a:r>
          </a:p>
        </p:txBody>
      </p:sp>
      <p:pic>
        <p:nvPicPr>
          <p:cNvPr id="16" name="Picture 15" descr="A cartoon of a child holding a butterfly&#10;&#10;Description automatically generated">
            <a:extLst>
              <a:ext uri="{FF2B5EF4-FFF2-40B4-BE49-F238E27FC236}">
                <a16:creationId xmlns:a16="http://schemas.microsoft.com/office/drawing/2014/main" id="{E3AFD4E5-290C-3ED8-9F2A-BA2192CE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9" y="4846082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hot air balloon with a person in it&#10;&#10;Description automatically generated">
            <a:extLst>
              <a:ext uri="{FF2B5EF4-FFF2-40B4-BE49-F238E27FC236}">
                <a16:creationId xmlns:a16="http://schemas.microsoft.com/office/drawing/2014/main" id="{2F58ACB1-F2A0-E646-93B0-2787531DB0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77" y="5031683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cartoon of a child walking in the ocean&#10;&#10;Description automatically generated">
            <a:extLst>
              <a:ext uri="{FF2B5EF4-FFF2-40B4-BE49-F238E27FC236}">
                <a16:creationId xmlns:a16="http://schemas.microsoft.com/office/drawing/2014/main" id="{0841A104-5694-D823-88FB-532F6AEA19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37" y="4896918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cartoon of a child riding a dragon&#10;&#10;Description automatically generated">
            <a:extLst>
              <a:ext uri="{FF2B5EF4-FFF2-40B4-BE49-F238E27FC236}">
                <a16:creationId xmlns:a16="http://schemas.microsoft.com/office/drawing/2014/main" id="{9BD0FC50-0CA2-7DD5-DEE7-3B915281D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645" y="4991409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cartoon of kids playing hopscotch&#10;&#10;Description automatically generated">
            <a:extLst>
              <a:ext uri="{FF2B5EF4-FFF2-40B4-BE49-F238E27FC236}">
                <a16:creationId xmlns:a16="http://schemas.microsoft.com/office/drawing/2014/main" id="{511DEBEC-BF58-ABD7-AA68-B56A99C138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00" y="4919910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child riding a unicorn&#10;&#10;Description automatically generated">
            <a:extLst>
              <a:ext uri="{FF2B5EF4-FFF2-40B4-BE49-F238E27FC236}">
                <a16:creationId xmlns:a16="http://schemas.microsoft.com/office/drawing/2014/main" id="{96F3D044-4E16-EF07-E702-7191C916A9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28" y="4919910"/>
            <a:ext cx="1603324" cy="1603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6EE0D298-AE01-A1D5-CA89-7DF898262464}"/>
              </a:ext>
            </a:extLst>
          </p:cNvPr>
          <p:cNvSpPr/>
          <p:nvPr/>
        </p:nvSpPr>
        <p:spPr>
          <a:xfrm>
            <a:off x="10203885" y="1196117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7BEB327E-8F88-58F2-EF62-37D46AF0DB20}"/>
              </a:ext>
            </a:extLst>
          </p:cNvPr>
          <p:cNvSpPr/>
          <p:nvPr/>
        </p:nvSpPr>
        <p:spPr>
          <a:xfrm>
            <a:off x="11549953" y="3566293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E84864D2-110B-19AA-D9A0-D51DC66F29ED}"/>
              </a:ext>
            </a:extLst>
          </p:cNvPr>
          <p:cNvSpPr/>
          <p:nvPr/>
        </p:nvSpPr>
        <p:spPr>
          <a:xfrm>
            <a:off x="10249328" y="2461895"/>
            <a:ext cx="385352" cy="387395"/>
          </a:xfrm>
          <a:prstGeom prst="star5">
            <a:avLst/>
          </a:pr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D4106F97-D1EC-D503-9959-EDCF387C5B54}"/>
              </a:ext>
            </a:extLst>
          </p:cNvPr>
          <p:cNvSpPr/>
          <p:nvPr/>
        </p:nvSpPr>
        <p:spPr>
          <a:xfrm>
            <a:off x="11479981" y="226571"/>
            <a:ext cx="385352" cy="387395"/>
          </a:xfrm>
          <a:prstGeom prst="star5">
            <a:avLst/>
          </a:pr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6692CE79-7AAE-20ED-84B6-6B3CE5CF260F}"/>
              </a:ext>
            </a:extLst>
          </p:cNvPr>
          <p:cNvSpPr/>
          <p:nvPr/>
        </p:nvSpPr>
        <p:spPr>
          <a:xfrm>
            <a:off x="11545186" y="2143456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A144926F-DF53-940E-530E-062360D6AFFD}"/>
              </a:ext>
            </a:extLst>
          </p:cNvPr>
          <p:cNvSpPr/>
          <p:nvPr/>
        </p:nvSpPr>
        <p:spPr>
          <a:xfrm>
            <a:off x="10188877" y="4475312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9BB03DFF-E1B9-4210-1577-428A387B6290}"/>
              </a:ext>
            </a:extLst>
          </p:cNvPr>
          <p:cNvSpPr/>
          <p:nvPr/>
        </p:nvSpPr>
        <p:spPr>
          <a:xfrm>
            <a:off x="666705" y="3953688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6DA571B6-1BD2-F267-BBF9-2DED8A02568C}"/>
              </a:ext>
            </a:extLst>
          </p:cNvPr>
          <p:cNvSpPr/>
          <p:nvPr/>
        </p:nvSpPr>
        <p:spPr>
          <a:xfrm>
            <a:off x="1295543" y="1829895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1DAC4F0F-7A96-F251-85D8-263DF398F6B6}"/>
              </a:ext>
            </a:extLst>
          </p:cNvPr>
          <p:cNvSpPr/>
          <p:nvPr/>
        </p:nvSpPr>
        <p:spPr>
          <a:xfrm>
            <a:off x="1794170" y="3332151"/>
            <a:ext cx="385352" cy="387395"/>
          </a:xfrm>
          <a:prstGeom prst="star5">
            <a:avLst/>
          </a:pr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FF96CCE1-2CC8-3804-3E01-18CAED5E3A15}"/>
              </a:ext>
            </a:extLst>
          </p:cNvPr>
          <p:cNvSpPr/>
          <p:nvPr/>
        </p:nvSpPr>
        <p:spPr>
          <a:xfrm>
            <a:off x="472369" y="2814530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65129CAB-627E-1D1E-AFB0-EA2C1DB5DAD8}"/>
              </a:ext>
            </a:extLst>
          </p:cNvPr>
          <p:cNvSpPr/>
          <p:nvPr/>
        </p:nvSpPr>
        <p:spPr>
          <a:xfrm>
            <a:off x="1545230" y="226571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9412D6A4-14A2-7928-A2DD-F1F00B6F5F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8EBA8A33-E0CB-DC7A-0042-629D60C92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2298" y="514174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AB849B-D461-44BD-B269-B54771123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217" y="2624381"/>
            <a:ext cx="9157562" cy="176299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 rtl="0">
              <a:buNone/>
            </a:pPr>
            <a:r>
              <a:rPr lang="cy" sz="3600" b="1">
                <a:latin typeface="Arial" panose="020B0604020202020204" pitchFamily="34" charset="0"/>
                <a:cs typeface="Arial" panose="020B0604020202020204" pitchFamily="34" charset="0"/>
              </a:rPr>
              <a:t>Mwynhewch y fideo! </a:t>
            </a:r>
          </a:p>
          <a:p>
            <a:pPr marL="0" indent="0" algn="ctr" rtl="0">
              <a:buNone/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Gwyliwch yn ofalus, bydd cwestiynau wedyn...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EBD2C-0AFB-0C8C-5168-255CD20947DC}"/>
              </a:ext>
            </a:extLst>
          </p:cNvPr>
          <p:cNvSpPr txBox="1"/>
          <p:nvPr/>
        </p:nvSpPr>
        <p:spPr>
          <a:xfrm>
            <a:off x="1731782" y="1701186"/>
            <a:ext cx="8728433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SUT MAE WOW YN GWEITHIO?</a:t>
            </a:r>
          </a:p>
        </p:txBody>
      </p:sp>
      <p:pic>
        <p:nvPicPr>
          <p:cNvPr id="8" name="Picture 7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97D7E9E2-F439-567D-0955-C7BAF3617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27B16BB4-4EBE-1DF8-49A1-4C9D3EB1CF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6" t="26326" b="4955"/>
          <a:stretch/>
        </p:blipFill>
        <p:spPr>
          <a:xfrm rot="1202183">
            <a:off x="9770931" y="3453663"/>
            <a:ext cx="2161039" cy="189966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28A4D9-484C-E21A-94C8-B8D5C9B0B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215" y="26118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654">
        <p:fade/>
      </p:transition>
    </mc:Choice>
    <mc:Fallback xmlns="">
      <p:transition spd="med" advTm="53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19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E5A2D80C-84CB-C179-935F-C826CF0FF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02195-8E45-83D0-9010-726DDEB356AC}"/>
              </a:ext>
            </a:extLst>
          </p:cNvPr>
          <p:cNvSpPr txBox="1"/>
          <p:nvPr/>
        </p:nvSpPr>
        <p:spPr>
          <a:xfrm>
            <a:off x="2621086" y="477829"/>
            <a:ext cx="66731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GWYLIWCH Y FIDEO</a:t>
            </a:r>
          </a:p>
        </p:txBody>
      </p:sp>
      <p:pic>
        <p:nvPicPr>
          <p:cNvPr id="6" name="Picture 5" descr="A person in a yellow jacket&#10;&#10;Description automatically generated">
            <a:extLst>
              <a:ext uri="{FF2B5EF4-FFF2-40B4-BE49-F238E27FC236}">
                <a16:creationId xmlns:a16="http://schemas.microsoft.com/office/drawing/2014/main" id="{9DDD2DF8-C055-5B0F-665C-8DC9760E99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2" y="1954060"/>
            <a:ext cx="1149990" cy="1149990"/>
          </a:xfrm>
          <a:prstGeom prst="rect">
            <a:avLst/>
          </a:prstGeom>
        </p:spPr>
      </p:pic>
      <p:pic>
        <p:nvPicPr>
          <p:cNvPr id="7" name="Picture 6" descr="A person in a yellow suit holding a circle&#10;&#10;Description automatically generated">
            <a:extLst>
              <a:ext uri="{FF2B5EF4-FFF2-40B4-BE49-F238E27FC236}">
                <a16:creationId xmlns:a16="http://schemas.microsoft.com/office/drawing/2014/main" id="{7066B668-A787-EB89-C3B7-11C96E5C7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268" y="20957"/>
            <a:ext cx="1485169" cy="1485169"/>
          </a:xfrm>
          <a:prstGeom prst="rect">
            <a:avLst/>
          </a:prstGeom>
        </p:spPr>
      </p:pic>
      <p:pic>
        <p:nvPicPr>
          <p:cNvPr id="8" name="Picture 7" descr="A group of people in yellow and green suits&#10;&#10;Description automatically generated">
            <a:extLst>
              <a:ext uri="{FF2B5EF4-FFF2-40B4-BE49-F238E27FC236}">
                <a16:creationId xmlns:a16="http://schemas.microsoft.com/office/drawing/2014/main" id="{7CC2E2B3-7056-FC2D-B11D-56D655D0A6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03" y="5034628"/>
            <a:ext cx="1485169" cy="1485169"/>
          </a:xfrm>
          <a:prstGeom prst="rect">
            <a:avLst/>
          </a:prstGeom>
        </p:spPr>
      </p:pic>
      <p:pic>
        <p:nvPicPr>
          <p:cNvPr id="11" name="Picture 10" descr="A white play button in a black background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6CED1829-1599-549A-3B81-481ED9021F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64" y="2068285"/>
            <a:ext cx="2966343" cy="2966343"/>
          </a:xfrm>
          <a:prstGeom prst="rect">
            <a:avLst/>
          </a:prstGeom>
        </p:spPr>
      </p:pic>
      <p:pic>
        <p:nvPicPr>
          <p:cNvPr id="2" name="Online Media 1" title="Beth yw WOW? (Cymraeg)">
            <a:hlinkClick r:id="" action="ppaction://noaction"/>
            <a:extLst>
              <a:ext uri="{FF2B5EF4-FFF2-40B4-BE49-F238E27FC236}">
                <a16:creationId xmlns:a16="http://schemas.microsoft.com/office/drawing/2014/main" id="{33A472C1-E6F6-F438-DF79-6D00691A84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1782008" y="1392845"/>
            <a:ext cx="8559515" cy="48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1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1CE8DCF6-1290-EFF1-C94E-62EADA520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692424" cy="1692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4CF6E7-3D7E-F0C5-EEB6-24B1581BE433}"/>
              </a:ext>
            </a:extLst>
          </p:cNvPr>
          <p:cNvSpPr txBox="1"/>
          <p:nvPr/>
        </p:nvSpPr>
        <p:spPr>
          <a:xfrm>
            <a:off x="2512557" y="343417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A47AB29A-A69D-C72D-2FE9-07DE4443C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3864" y="126212"/>
            <a:ext cx="1440000" cy="1440000"/>
          </a:xfrm>
          <a:prstGeom prst="rect">
            <a:avLst/>
          </a:prstGeom>
        </p:spPr>
      </p:pic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E2BE9C5C-0DA2-927B-3789-63193884A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5708" y="1567854"/>
            <a:ext cx="7145956" cy="50708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0282E65-11DB-9CEE-9CD6-B5C0E59ED2B3}"/>
              </a:ext>
            </a:extLst>
          </p:cNvPr>
          <p:cNvSpPr/>
          <p:nvPr/>
        </p:nvSpPr>
        <p:spPr>
          <a:xfrm rot="5400000">
            <a:off x="7825657" y="2238613"/>
            <a:ext cx="1290918" cy="987399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D054D6-0E39-A050-F420-0450FD64D83B}"/>
              </a:ext>
            </a:extLst>
          </p:cNvPr>
          <p:cNvSpPr/>
          <p:nvPr/>
        </p:nvSpPr>
        <p:spPr>
          <a:xfrm rot="10800000">
            <a:off x="2425000" y="1814943"/>
            <a:ext cx="1958224" cy="921336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D1BC7C-CD0B-11C3-1229-7C3EA7EF0DB8}"/>
              </a:ext>
            </a:extLst>
          </p:cNvPr>
          <p:cNvSpPr/>
          <p:nvPr/>
        </p:nvSpPr>
        <p:spPr>
          <a:xfrm rot="10800000">
            <a:off x="5385506" y="3098685"/>
            <a:ext cx="1958224" cy="921336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7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872A780B-2CF7-4C09-04C2-75744E5A1E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7"/>
          <a:stretch/>
        </p:blipFill>
        <p:spPr>
          <a:xfrm>
            <a:off x="1976859" y="1697029"/>
            <a:ext cx="8238282" cy="481753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7C00E514-BFBB-DC69-5D10-F942DA0B8A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EE3B11-A001-7404-09C5-7A735BB75DEF}"/>
              </a:ext>
            </a:extLst>
          </p:cNvPr>
          <p:cNvSpPr txBox="1"/>
          <p:nvPr/>
        </p:nvSpPr>
        <p:spPr>
          <a:xfrm>
            <a:off x="2678196" y="592309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9B253E-C5F2-2601-449A-A0D553BBCB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9336" y="41007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9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6848">
        <p:fade/>
      </p:transition>
    </mc:Choice>
    <mc:Fallback xmlns="">
      <p:transition spd="med" advTm="36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274B7A7-ABE7-9AFB-B90D-4FA62A3B7C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5"/>
          <a:stretch/>
        </p:blipFill>
        <p:spPr>
          <a:xfrm>
            <a:off x="2421728" y="1954060"/>
            <a:ext cx="7819797" cy="4158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A9B9B7F-32D6-9C40-3346-C57A10760D38}"/>
              </a:ext>
            </a:extLst>
          </p:cNvPr>
          <p:cNvSpPr/>
          <p:nvPr/>
        </p:nvSpPr>
        <p:spPr>
          <a:xfrm>
            <a:off x="5015120" y="1971727"/>
            <a:ext cx="1290918" cy="677732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15E3C7EC-6EEF-EA78-0224-F7F48BCE107D}"/>
              </a:ext>
            </a:extLst>
          </p:cNvPr>
          <p:cNvSpPr/>
          <p:nvPr/>
        </p:nvSpPr>
        <p:spPr>
          <a:xfrm rot="10298293">
            <a:off x="3705632" y="1973971"/>
            <a:ext cx="1183341" cy="935915"/>
          </a:xfrm>
          <a:prstGeom prst="leftArrow">
            <a:avLst>
              <a:gd name="adj1" fmla="val 37218"/>
              <a:gd name="adj2" fmla="val 54365"/>
            </a:avLst>
          </a:prstGeom>
          <a:solidFill>
            <a:srgbClr val="A7D5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FF6FD2-AEFB-6A45-FF03-E74479D79210}"/>
              </a:ext>
            </a:extLst>
          </p:cNvPr>
          <p:cNvSpPr/>
          <p:nvPr/>
        </p:nvSpPr>
        <p:spPr>
          <a:xfrm rot="16200000">
            <a:off x="2611894" y="3482312"/>
            <a:ext cx="1290918" cy="832692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060927CA-0C8C-5C96-9A74-A0A913B440FB}"/>
              </a:ext>
            </a:extLst>
          </p:cNvPr>
          <p:cNvSpPr/>
          <p:nvPr/>
        </p:nvSpPr>
        <p:spPr>
          <a:xfrm rot="12038720">
            <a:off x="1514788" y="3043025"/>
            <a:ext cx="1183341" cy="935915"/>
          </a:xfrm>
          <a:prstGeom prst="leftArrow">
            <a:avLst>
              <a:gd name="adj1" fmla="val 41582"/>
              <a:gd name="adj2" fmla="val 50000"/>
            </a:avLst>
          </a:prstGeom>
          <a:solidFill>
            <a:srgbClr val="A7D5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CC700-67C1-AB97-A821-B7CE4C3943D7}"/>
              </a:ext>
            </a:extLst>
          </p:cNvPr>
          <p:cNvSpPr txBox="1"/>
          <p:nvPr/>
        </p:nvSpPr>
        <p:spPr>
          <a:xfrm>
            <a:off x="4297303" y="1028134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cy" sz="3600" b="1">
                <a:latin typeface="Arial" panose="020B0604020202020204" pitchFamily="34" charset="0"/>
              </a:rPr>
              <a:t>COFNODI SWP</a:t>
            </a:r>
          </a:p>
        </p:txBody>
      </p:sp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DA3816C5-CF2D-AAF5-A0AE-977B2697D4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A955E-AE45-E134-7FFF-F039089849ED}"/>
              </a:ext>
            </a:extLst>
          </p:cNvPr>
          <p:cNvSpPr txBox="1"/>
          <p:nvPr/>
        </p:nvSpPr>
        <p:spPr>
          <a:xfrm>
            <a:off x="2640030" y="274215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633E5F10-F4CC-2D9F-0C5F-4A9CD8C6D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482" y="27421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D492991-D471-AA2D-09BA-24360674D6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76" y="1786090"/>
            <a:ext cx="6534539" cy="468881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65C71D8-BD09-6AB5-EDBC-F6FB4D7F3DD7}"/>
              </a:ext>
            </a:extLst>
          </p:cNvPr>
          <p:cNvSpPr/>
          <p:nvPr/>
        </p:nvSpPr>
        <p:spPr>
          <a:xfrm>
            <a:off x="5078623" y="2932660"/>
            <a:ext cx="2634531" cy="641363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DA42D6E5-6E84-FC84-631B-564879190EA7}"/>
              </a:ext>
            </a:extLst>
          </p:cNvPr>
          <p:cNvSpPr/>
          <p:nvPr/>
        </p:nvSpPr>
        <p:spPr>
          <a:xfrm rot="1761595">
            <a:off x="7947036" y="3125355"/>
            <a:ext cx="1327359" cy="902378"/>
          </a:xfrm>
          <a:prstGeom prst="leftArrow">
            <a:avLst>
              <a:gd name="adj1" fmla="val 39356"/>
              <a:gd name="adj2" fmla="val 50000"/>
            </a:avLst>
          </a:prstGeom>
          <a:solidFill>
            <a:srgbClr val="A7D5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A1400-623B-1D23-EF6D-F280A462D485}"/>
              </a:ext>
            </a:extLst>
          </p:cNvPr>
          <p:cNvSpPr txBox="1"/>
          <p:nvPr/>
        </p:nvSpPr>
        <p:spPr>
          <a:xfrm>
            <a:off x="3704646" y="1016649"/>
            <a:ext cx="500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cy" sz="3600" b="1">
                <a:latin typeface="Arial" panose="020B0604020202020204" pitchFamily="34" charset="0"/>
              </a:rPr>
              <a:t>BWRDD ARWEINWYR</a:t>
            </a:r>
          </a:p>
        </p:txBody>
      </p:sp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D7544E8B-8BBF-FF7B-B7DD-BB262720E9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2A7FD-06AE-1713-5859-AB464DB856DC}"/>
              </a:ext>
            </a:extLst>
          </p:cNvPr>
          <p:cNvSpPr txBox="1"/>
          <p:nvPr/>
        </p:nvSpPr>
        <p:spPr>
          <a:xfrm>
            <a:off x="2624551" y="258501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CC673F-0E7A-2126-8DF9-BF4C5BAD4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9524" y="25850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171900-007F-E1C9-A8B0-7FBC858C70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825234AE-8307-719A-4B8F-00106609E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A2347C-1F47-FDAE-1A6F-F60E1E180636}"/>
              </a:ext>
            </a:extLst>
          </p:cNvPr>
          <p:cNvSpPr txBox="1"/>
          <p:nvPr/>
        </p:nvSpPr>
        <p:spPr>
          <a:xfrm>
            <a:off x="2341475" y="413843"/>
            <a:ext cx="7650488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BETH YW EICH FFEFRYN?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F6EA2B-DA05-A084-46D0-C1482F6DA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4358" y="107115"/>
            <a:ext cx="1440000" cy="14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13681D-E0D9-3051-C52E-FB9ED377E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467" y="1463695"/>
            <a:ext cx="9264606" cy="515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997">
        <p:fade/>
      </p:transition>
    </mc:Choice>
    <mc:Fallback xmlns="">
      <p:transition spd="med" advTm="40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a483ea-b938-465c-bd1f-cfc79fe429ab">
      <UserInfo>
        <DisplayName>Vicky Spencer</DisplayName>
        <AccountId>386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TaxCatchAll xmlns="79d131e3-db1c-43bc-9a48-9b992d56a0cd" xsi:nil="true"/>
    <lcf76f155ced4ddcb4097134ff3c332f xmlns="fe805cfc-a9a4-475d-b577-3eab5da6d1f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F32EF271A77C45B9E40F1C64BB8934" ma:contentTypeVersion="21" ma:contentTypeDescription="Create a new document." ma:contentTypeScope="" ma:versionID="a411f775116bda3a6367357f6b908cf3">
  <xsd:schema xmlns:xsd="http://www.w3.org/2001/XMLSchema" xmlns:xs="http://www.w3.org/2001/XMLSchema" xmlns:p="http://schemas.microsoft.com/office/2006/metadata/properties" xmlns:ns1="http://schemas.microsoft.com/sharepoint/v3" xmlns:ns2="fe805cfc-a9a4-475d-b577-3eab5da6d1ff" xmlns:ns3="75a483ea-b938-465c-bd1f-cfc79fe429ab" xmlns:ns4="79d131e3-db1c-43bc-9a48-9b992d56a0cd" targetNamespace="http://schemas.microsoft.com/office/2006/metadata/properties" ma:root="true" ma:fieldsID="4079b5d22431522cde07a7a5035b709f" ns1:_="" ns2:_="" ns3:_="" ns4:_="">
    <xsd:import namespace="http://schemas.microsoft.com/sharepoint/v3"/>
    <xsd:import namespace="fe805cfc-a9a4-475d-b577-3eab5da6d1ff"/>
    <xsd:import namespace="75a483ea-b938-465c-bd1f-cfc79fe429ab"/>
    <xsd:import namespace="79d131e3-db1c-43bc-9a48-9b992d56a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05cfc-a9a4-475d-b577-3eab5da6d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cfc4416-7fd9-48d1-a119-23c3eb3c5a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483ea-b938-465c-bd1f-cfc79fe42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131e3-db1c-43bc-9a48-9b992d56a0c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5da032d-c93f-4b98-bd54-4c055f6c9d9f}" ma:internalName="TaxCatchAll" ma:showField="CatchAllData" ma:web="79d131e3-db1c-43bc-9a48-9b992d56a0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7D2F84-9DAD-4C24-88E5-4DE5FEF700A8}">
  <ds:schemaRefs>
    <ds:schemaRef ds:uri="75a483ea-b938-465c-bd1f-cfc79fe429ab"/>
    <ds:schemaRef ds:uri="79d131e3-db1c-43bc-9a48-9b992d56a0cd"/>
    <ds:schemaRef ds:uri="fe805cfc-a9a4-475d-b577-3eab5da6d1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951b20b7-f7c8-4763-998b-ab5b0cbdf968"/>
  </ds:schemaRefs>
</ds:datastoreItem>
</file>

<file path=customXml/itemProps2.xml><?xml version="1.0" encoding="utf-8"?>
<ds:datastoreItem xmlns:ds="http://schemas.openxmlformats.org/officeDocument/2006/customXml" ds:itemID="{088BEA83-CBCA-4B55-903E-A66B5917EF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CB4EB4-519C-49D0-A53B-1634E0AA2B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e805cfc-a9a4-475d-b577-3eab5da6d1ff"/>
    <ds:schemaRef ds:uri="75a483ea-b938-465c-bd1f-cfc79fe429ab"/>
    <ds:schemaRef ds:uri="79d131e3-db1c-43bc-9a48-9b992d56a0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YOUR TITLE HERE</dc:title>
  <dc:subject/>
  <dc:creator>Francesca Marzullo</dc:creator>
  <cp:keywords/>
  <dc:description/>
  <cp:revision>34</cp:revision>
  <cp:lastPrinted>2022-09-07T16:06:26Z</cp:lastPrinted>
  <dcterms:created xsi:type="dcterms:W3CDTF">2020-01-07T11:14:38Z</dcterms:created>
  <dcterms:modified xsi:type="dcterms:W3CDTF">2025-09-05T13:18:42Z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0x010100AFF32EF271A77C45B9E40F1C64BB8934</vt:lpwstr>
  </property>
  <property fmtid="{D5CDD505-2E9C-101B-9397-08002B2CF9AE}" pid="3" name="MediaServiceImageTags">
    <vt:lpwstr/>
  </property>
</Properties>
</file>