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6"/>
  </p:notesMasterIdLst>
  <p:sldIdLst>
    <p:sldId id="324" r:id="rId5"/>
    <p:sldId id="295" r:id="rId6"/>
    <p:sldId id="271" r:id="rId7"/>
    <p:sldId id="285" r:id="rId8"/>
    <p:sldId id="286" r:id="rId9"/>
    <p:sldId id="290" r:id="rId10"/>
    <p:sldId id="327" r:id="rId11"/>
    <p:sldId id="325" r:id="rId12"/>
    <p:sldId id="280" r:id="rId13"/>
    <p:sldId id="328" r:id="rId14"/>
    <p:sldId id="282" r:id="rId15"/>
  </p:sldIdLst>
  <p:sldSz cx="12192000" cy="6858000"/>
  <p:notesSz cx="6875463" cy="10002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AD2343-18A1-B8EC-246E-0B4AA7417F69}" name="Ruhi Bhalla" initials="RB" userId="S::ruhi.bhalla@livingstreets.org.uk::60725145-08a8-4189-b8af-f50bdb52aa60" providerId="AD"/>
  <p188:author id="{8C53104D-1E31-4678-845A-D83AC0F71505}" name="Melissa Montague" initials="MM" userId="S::Melissa.Montague@livingstreets.org.uk::993ca3c0-2436-4327-a759-51890e507c8d" providerId="AD"/>
  <p188:author id="{8B67B572-F3A4-7868-D849-CB757628104E}" name="Melissa Montague" initials="MM" userId="S::melissa.montague@livingstreets.org.uk::993ca3c0-2436-4327-a759-51890e507c8d" providerId="AD"/>
  <p188:author id="{69B2A473-E55F-81BE-A635-6930B3280E46}" name="Jim Shaw" initials="JS" userId="S::jim.shaw@livingstreets.org.uk::ad8062b9-451d-46f1-95e4-6c52504063d5" providerId="AD"/>
  <p188:author id="{1EE62B98-FEE6-E74B-2551-3372DC154186}" name="Francesca Marzullo" initials="FM" userId="S::Francesca.Marzullo@livingstreets.org.uk::30ff084c-1b57-42e3-ae4c-f04756707da0" providerId="AD"/>
  <p188:author id="{B8E5DEA3-C0CC-010C-3276-FD0C12EE228B}" name="Sarah Lamey" initials="SL" userId="S::sarah.lamey@livingstreets.org.uk::bf7333e9-8615-452b-816b-6983b462d326" providerId="AD"/>
  <p188:author id="{E2B5B0E9-FD0F-3054-9A14-380EA7F0FB50}" name="Ruhi Bhalla" initials="RB" userId="S::Ruhi.Bhalla@livingstreets.org.uk::60725145-08a8-4189-b8af-f50bdb52aa60" providerId="AD"/>
  <p188:author id="{850F80EA-8902-5D3A-B8A0-E324FA4D9EF3}" name="Vicky Spencer" initials="VS" userId="S::Vicky.Spencer@livingstreets.org.uk::fdd81306-c9a2-4770-a3b8-ae5e8d383ab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na Cara-Collins" initials="NC" lastIdx="5" clrIdx="0">
    <p:extLst>
      <p:ext uri="{19B8F6BF-5375-455C-9EA6-DF929625EA0E}">
        <p15:presenceInfo xmlns:p15="http://schemas.microsoft.com/office/powerpoint/2012/main" userId="S::nina.cara-collins@livingstreets.org.uk::32cd05e3-20df-4679-99c7-2f331d1350ff" providerId="AD"/>
      </p:ext>
    </p:extLst>
  </p:cmAuthor>
  <p:cmAuthor id="2" name="Jennifer Wiles" initials="JW" lastIdx="7" clrIdx="1">
    <p:extLst>
      <p:ext uri="{19B8F6BF-5375-455C-9EA6-DF929625EA0E}">
        <p15:presenceInfo xmlns:p15="http://schemas.microsoft.com/office/powerpoint/2012/main" userId="S::jennifer.wiles@livingstreets.org.uk::e3d7a296-a7a7-4b3c-97df-4699a3732eb9" providerId="AD"/>
      </p:ext>
    </p:extLst>
  </p:cmAuthor>
  <p:cmAuthor id="3" name="Francesca Marzullo" initials="FM" lastIdx="7" clrIdx="2">
    <p:extLst>
      <p:ext uri="{19B8F6BF-5375-455C-9EA6-DF929625EA0E}">
        <p15:presenceInfo xmlns:p15="http://schemas.microsoft.com/office/powerpoint/2012/main" userId="S::Francesca.Marzullo@livingstreets.org.uk::30ff084c-1b57-42e3-ae4c-f04756707da0" providerId="AD"/>
      </p:ext>
    </p:extLst>
  </p:cmAuthor>
  <p:cmAuthor id="4" name="Rachel Hazell" initials="RH" lastIdx="1" clrIdx="3">
    <p:extLst>
      <p:ext uri="{19B8F6BF-5375-455C-9EA6-DF929625EA0E}">
        <p15:presenceInfo xmlns:p15="http://schemas.microsoft.com/office/powerpoint/2012/main" userId="S::Rachel.Hazell@livingstreets.org.uk::e322d35f-e1b2-418a-8fec-08aa42318db1" providerId="AD"/>
      </p:ext>
    </p:extLst>
  </p:cmAuthor>
  <p:cmAuthor id="5" name="Kelly Theis" initials="KT" lastIdx="2" clrIdx="4">
    <p:extLst>
      <p:ext uri="{19B8F6BF-5375-455C-9EA6-DF929625EA0E}">
        <p15:presenceInfo xmlns:p15="http://schemas.microsoft.com/office/powerpoint/2012/main" userId="S::kelly.theis@livingstreets.org.uk::48240490-1d0a-4610-99ab-0316a48b02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1995"/>
    <a:srgbClr val="A7D500"/>
    <a:srgbClr val="F3922A"/>
    <a:srgbClr val="D1338A"/>
    <a:srgbClr val="FF8F1C"/>
    <a:srgbClr val="FFDC00"/>
    <a:srgbClr val="F29224"/>
    <a:srgbClr val="E1D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066485-0D0B-4589-889F-8EF65AD59C4C}" v="21" dt="2026-08-27T11:09:01.925"/>
    <p1510:client id="{A884D824-979A-46DD-2357-C05450BF26CE}" v="121" dt="2026-08-28T08:30:53.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890" autoAdjust="0"/>
  </p:normalViewPr>
  <p:slideViewPr>
    <p:cSldViewPr snapToGrid="0">
      <p:cViewPr varScale="1">
        <p:scale>
          <a:sx n="48" d="100"/>
          <a:sy n="48" d="100"/>
        </p:scale>
        <p:origin x="134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367" cy="501879"/>
          </a:xfrm>
          <a:prstGeom prst="rect">
            <a:avLst/>
          </a:prstGeom>
        </p:spPr>
        <p:txBody>
          <a:bodyPr vert="horz" lIns="96442" tIns="48221" rIns="96442" bIns="48221" rtlCol="0"/>
          <a:lstStyle>
            <a:lvl1pPr algn="l">
              <a:defRPr sz="1300"/>
            </a:lvl1pPr>
          </a:lstStyle>
          <a:p>
            <a:endParaRPr lang="en-GB"/>
          </a:p>
        </p:txBody>
      </p:sp>
      <p:sp>
        <p:nvSpPr>
          <p:cNvPr id="3" name="Date Placeholder 2"/>
          <p:cNvSpPr>
            <a:spLocks noGrp="1"/>
          </p:cNvSpPr>
          <p:nvPr>
            <p:ph type="dt" idx="1"/>
          </p:nvPr>
        </p:nvSpPr>
        <p:spPr>
          <a:xfrm>
            <a:off x="3894505" y="0"/>
            <a:ext cx="2979367" cy="501879"/>
          </a:xfrm>
          <a:prstGeom prst="rect">
            <a:avLst/>
          </a:prstGeom>
        </p:spPr>
        <p:txBody>
          <a:bodyPr vert="horz" lIns="96442" tIns="48221" rIns="96442" bIns="48221" rtlCol="0"/>
          <a:lstStyle>
            <a:lvl1pPr algn="r">
              <a:defRPr sz="1300"/>
            </a:lvl1pPr>
          </a:lstStyle>
          <a:p>
            <a:fld id="{069BF619-3591-4B39-B061-27533015A16F}" type="datetimeFigureOut">
              <a:rPr lang="en-GB" smtClean="0"/>
              <a:t>28/08/2026</a:t>
            </a:fld>
            <a:endParaRPr lang="en-GB"/>
          </a:p>
        </p:txBody>
      </p:sp>
      <p:sp>
        <p:nvSpPr>
          <p:cNvPr id="4" name="Slide Image Placeholder 3"/>
          <p:cNvSpPr>
            <a:spLocks noGrp="1" noRot="1" noChangeAspect="1"/>
          </p:cNvSpPr>
          <p:nvPr>
            <p:ph type="sldImg" idx="2"/>
          </p:nvPr>
        </p:nvSpPr>
        <p:spPr>
          <a:xfrm>
            <a:off x="438150" y="1250950"/>
            <a:ext cx="5999163" cy="3375025"/>
          </a:xfrm>
          <a:prstGeom prst="rect">
            <a:avLst/>
          </a:prstGeom>
          <a:noFill/>
          <a:ln w="12700">
            <a:solidFill>
              <a:prstClr val="black"/>
            </a:solidFill>
          </a:ln>
        </p:spPr>
        <p:txBody>
          <a:bodyPr vert="horz" lIns="96442" tIns="48221" rIns="96442" bIns="48221" rtlCol="0" anchor="ctr"/>
          <a:lstStyle/>
          <a:p>
            <a:endParaRPr lang="en-GB"/>
          </a:p>
        </p:txBody>
      </p:sp>
      <p:sp>
        <p:nvSpPr>
          <p:cNvPr id="5" name="Notes Placeholder 4"/>
          <p:cNvSpPr>
            <a:spLocks noGrp="1"/>
          </p:cNvSpPr>
          <p:nvPr>
            <p:ph type="body" sz="quarter" idx="3"/>
          </p:nvPr>
        </p:nvSpPr>
        <p:spPr>
          <a:xfrm>
            <a:off x="687547" y="4813866"/>
            <a:ext cx="5500370" cy="3938617"/>
          </a:xfrm>
          <a:prstGeom prst="rect">
            <a:avLst/>
          </a:prstGeom>
        </p:spPr>
        <p:txBody>
          <a:bodyPr vert="horz" lIns="96442" tIns="48221" rIns="96442" bIns="4822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00961"/>
            <a:ext cx="2979367" cy="501878"/>
          </a:xfrm>
          <a:prstGeom prst="rect">
            <a:avLst/>
          </a:prstGeom>
        </p:spPr>
        <p:txBody>
          <a:bodyPr vert="horz" lIns="96442" tIns="48221" rIns="96442" bIns="48221" rtlCol="0" anchor="b"/>
          <a:lstStyle>
            <a:lvl1pPr algn="l">
              <a:defRPr sz="1300"/>
            </a:lvl1pPr>
          </a:lstStyle>
          <a:p>
            <a:endParaRPr lang="en-GB"/>
          </a:p>
        </p:txBody>
      </p:sp>
      <p:sp>
        <p:nvSpPr>
          <p:cNvPr id="7" name="Slide Number Placeholder 6"/>
          <p:cNvSpPr>
            <a:spLocks noGrp="1"/>
          </p:cNvSpPr>
          <p:nvPr>
            <p:ph type="sldNum" sz="quarter" idx="5"/>
          </p:nvPr>
        </p:nvSpPr>
        <p:spPr>
          <a:xfrm>
            <a:off x="3894505" y="9500961"/>
            <a:ext cx="2979367" cy="501878"/>
          </a:xfrm>
          <a:prstGeom prst="rect">
            <a:avLst/>
          </a:prstGeom>
        </p:spPr>
        <p:txBody>
          <a:bodyPr vert="horz" lIns="96442" tIns="48221" rIns="96442" bIns="48221" rtlCol="0" anchor="b"/>
          <a:lstStyle>
            <a:lvl1pPr algn="r">
              <a:defRPr sz="1300"/>
            </a:lvl1pPr>
          </a:lstStyle>
          <a:p>
            <a:fld id="{BE9CC8A5-46B7-4454-8F18-F4CD877A2BAA}" type="slidenum">
              <a:rPr lang="en-GB" smtClean="0"/>
              <a:t>‹#›</a:t>
            </a:fld>
            <a:endParaRPr lang="en-GB"/>
          </a:p>
        </p:txBody>
      </p:sp>
    </p:spTree>
    <p:extLst>
      <p:ext uri="{BB962C8B-B14F-4D97-AF65-F5344CB8AC3E}">
        <p14:creationId xmlns:p14="http://schemas.microsoft.com/office/powerpoint/2010/main" val="2403249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Holding slide whilst children are entering assembly hall.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9CC8A5-46B7-4454-8F18-F4CD877A2BAA}"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91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300">
                <a:latin typeface="Calibri" panose="020F0502020204030204" pitchFamily="34" charset="0"/>
                <a:ea typeface="Times New Roman" panose="02020603050405020304" pitchFamily="18" charset="0"/>
              </a:rPr>
              <a:t>All that remains to be said is to try to remember all those great reasons you came up with for walking during the quiz. I can guarantee the more you walk, scoot or cycle to school - it will brighten up your day and those around you. </a:t>
            </a:r>
            <a:endParaRPr lang="en-GB" sz="1300">
              <a:latin typeface="Times New Roman" panose="02020603050405020304" pitchFamily="18" charset="0"/>
              <a:ea typeface="Times New Roman" panose="02020603050405020304" pitchFamily="18" charset="0"/>
            </a:endParaRPr>
          </a:p>
          <a:p>
            <a:pPr fontAlgn="base"/>
            <a:r>
              <a:rPr lang="en-GB" sz="1300">
                <a:latin typeface="Calibri" panose="020F0502020204030204" pitchFamily="34" charset="0"/>
                <a:ea typeface="Times New Roman" panose="02020603050405020304" pitchFamily="18" charset="0"/>
              </a:rPr>
              <a:t>​</a:t>
            </a:r>
            <a:endParaRPr lang="en-GB" sz="1300">
              <a:latin typeface="Times New Roman" panose="02020603050405020304" pitchFamily="18" charset="0"/>
              <a:ea typeface="Times New Roman" panose="02020603050405020304" pitchFamily="18" charset="0"/>
            </a:endParaRPr>
          </a:p>
          <a:p>
            <a:pPr fontAlgn="base">
              <a:lnSpc>
                <a:spcPct val="107000"/>
              </a:lnSpc>
              <a:spcAft>
                <a:spcPts val="844"/>
              </a:spcAft>
            </a:pPr>
            <a:r>
              <a:rPr lang="en-GB" sz="1300">
                <a:latin typeface="Calibri" panose="020F0502020204030204" pitchFamily="34" charset="0"/>
                <a:ea typeface="Calibri" panose="020F0502020204030204" pitchFamily="34" charset="0"/>
                <a:cs typeface="Calibri" panose="020F0502020204030204" pitchFamily="34" charset="0"/>
              </a:rPr>
              <a:t>​</a:t>
            </a:r>
            <a:r>
              <a:rPr lang="en-GB" sz="1300">
                <a:solidFill>
                  <a:srgbClr val="000000"/>
                </a:solidFill>
                <a:latin typeface="Calibri" panose="020F0502020204030204" pitchFamily="34" charset="0"/>
                <a:ea typeface="Times New Roman" panose="02020603050405020304" pitchFamily="18" charset="0"/>
                <a:cs typeface="Calibri" panose="020F0502020204030204" pitchFamily="34" charset="0"/>
              </a:rPr>
              <a:t> You are now ready to start your challenge.</a:t>
            </a:r>
            <a:endParaRPr lang="en-GB" sz="1300">
              <a:latin typeface="Calibri" panose="020F0502020204030204" pitchFamily="34" charset="0"/>
              <a:ea typeface="Calibri" panose="020F0502020204030204" pitchFamily="34" charset="0"/>
              <a:cs typeface="Times New Roman" panose="02020603050405020304" pitchFamily="18" charset="0"/>
            </a:endParaRPr>
          </a:p>
          <a:p>
            <a:pPr fontAlgn="base"/>
            <a:r>
              <a:rPr lang="en-GB" sz="1300">
                <a:latin typeface="Calibri" panose="020F0502020204030204" pitchFamily="34" charset="0"/>
                <a:ea typeface="Times New Roman" panose="02020603050405020304" pitchFamily="18" charset="0"/>
              </a:rPr>
              <a:t> </a:t>
            </a:r>
            <a:endParaRPr lang="en-GB" sz="1300">
              <a:latin typeface="Times New Roman" panose="02020603050405020304" pitchFamily="18" charset="0"/>
              <a:ea typeface="Times New Roman" panose="02020603050405020304" pitchFamily="18" charset="0"/>
            </a:endParaRPr>
          </a:p>
          <a:p>
            <a:pPr fontAlgn="base"/>
            <a:r>
              <a:rPr lang="en-GB" sz="1300">
                <a:solidFill>
                  <a:srgbClr val="000000"/>
                </a:solidFill>
                <a:latin typeface="Calibri" panose="020F0502020204030204" pitchFamily="34" charset="0"/>
                <a:ea typeface="Times New Roman" panose="02020603050405020304" pitchFamily="18" charset="0"/>
              </a:rPr>
              <a:t>Good luck and I hope you enjoy being active and earning lots of badges.</a:t>
            </a:r>
            <a:endParaRPr lang="en-GB" sz="1300">
              <a:latin typeface="Times New Roman" panose="02020603050405020304" pitchFamily="18" charset="0"/>
              <a:ea typeface="Times New Roman" panose="02020603050405020304" pitchFamily="18" charset="0"/>
            </a:endParaRPr>
          </a:p>
          <a:p>
            <a:endParaRPr lang="en-GB">
              <a:cs typeface="Calibri"/>
            </a:endParaRPr>
          </a:p>
        </p:txBody>
      </p:sp>
      <p:sp>
        <p:nvSpPr>
          <p:cNvPr id="4" name="Slide Number Placeholder 3"/>
          <p:cNvSpPr>
            <a:spLocks noGrp="1"/>
          </p:cNvSpPr>
          <p:nvPr>
            <p:ph type="sldNum" sz="quarter" idx="5"/>
          </p:nvPr>
        </p:nvSpPr>
        <p:spPr/>
        <p:txBody>
          <a:bodyPr/>
          <a:lstStyle/>
          <a:p>
            <a:fld id="{BE9CC8A5-46B7-4454-8F18-F4CD877A2BAA}" type="slidenum">
              <a:rPr lang="en-GB" smtClean="0"/>
              <a:t>10</a:t>
            </a:fld>
            <a:endParaRPr lang="en-GB"/>
          </a:p>
        </p:txBody>
      </p:sp>
    </p:spTree>
    <p:extLst>
      <p:ext uri="{BB962C8B-B14F-4D97-AF65-F5344CB8AC3E}">
        <p14:creationId xmlns:p14="http://schemas.microsoft.com/office/powerpoint/2010/main" val="2516583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watching this. We hope you love the WOW challenge, and – happy walking !!</a:t>
            </a:r>
          </a:p>
          <a:p>
            <a:endParaRPr lang="en-GB" dirty="0"/>
          </a:p>
        </p:txBody>
      </p:sp>
      <p:sp>
        <p:nvSpPr>
          <p:cNvPr id="4" name="Slide Number Placeholder 3"/>
          <p:cNvSpPr>
            <a:spLocks noGrp="1"/>
          </p:cNvSpPr>
          <p:nvPr>
            <p:ph type="sldNum" sz="quarter" idx="5"/>
          </p:nvPr>
        </p:nvSpPr>
        <p:spPr/>
        <p:txBody>
          <a:bodyPr/>
          <a:lstStyle/>
          <a:p>
            <a:fld id="{BE9CC8A5-46B7-4454-8F18-F4CD877A2BAA}" type="slidenum">
              <a:rPr lang="en-GB" smtClean="0"/>
              <a:t>11</a:t>
            </a:fld>
            <a:endParaRPr lang="en-GB"/>
          </a:p>
        </p:txBody>
      </p:sp>
    </p:spTree>
    <p:extLst>
      <p:ext uri="{BB962C8B-B14F-4D97-AF65-F5344CB8AC3E}">
        <p14:creationId xmlns:p14="http://schemas.microsoft.com/office/powerpoint/2010/main" val="3893047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Hello everyone, I’m </a:t>
            </a:r>
            <a:r>
              <a:rPr lang="en-US" sz="1200" kern="1200" err="1">
                <a:solidFill>
                  <a:schemeClr val="tx1"/>
                </a:solidFill>
                <a:effectLst/>
                <a:latin typeface="+mn-lt"/>
                <a:ea typeface="+mn-ea"/>
                <a:cs typeface="+mn-cs"/>
              </a:rPr>
              <a:t>xxxx</a:t>
            </a:r>
            <a:r>
              <a:rPr lang="en-US" sz="1200" kern="1200">
                <a:solidFill>
                  <a:schemeClr val="tx1"/>
                </a:solidFill>
                <a:effectLst/>
                <a:latin typeface="+mn-lt"/>
                <a:ea typeface="+mn-ea"/>
                <a:cs typeface="+mn-cs"/>
              </a:rPr>
              <a:t> from Living Streets, the UK Charity for everyday walking. I’m here to talk about walking to school and the reason for that is, starting tomorrow/next week, your school is taking part in WOW, the Walk to School challenge. The great thing about WOW is that it doesn’t just last for a week, or a month, but it will run for the whole of the school year! The even better news is that you can earn special badges, like these on the screen, just by walking to school – </a:t>
            </a:r>
            <a:r>
              <a:rPr lang="en-US" sz="1200" b="1" kern="1200">
                <a:solidFill>
                  <a:schemeClr val="tx1"/>
                </a:solidFill>
                <a:effectLst/>
                <a:latin typeface="+mn-lt"/>
                <a:ea typeface="+mn-ea"/>
                <a:cs typeface="+mn-cs"/>
              </a:rPr>
              <a:t>or</a:t>
            </a:r>
            <a:r>
              <a:rPr lang="en-US" sz="1200" kern="1200">
                <a:solidFill>
                  <a:schemeClr val="tx1"/>
                </a:solidFill>
                <a:effectLst/>
                <a:latin typeface="+mn-lt"/>
                <a:ea typeface="+mn-ea"/>
                <a:cs typeface="+mn-cs"/>
              </a:rPr>
              <a:t>, travelling actively, and we’ll come to that soon. Put your hands up if you like a challenge!</a:t>
            </a:r>
            <a:endParaRPr lang="en-GB"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(If not showing the video next) – ‘Before I tell you how the challenge works, I want you to have a think about how you travelled to school today. How did you reach the school gates?’ </a:t>
            </a:r>
            <a:endParaRPr lang="en-GB" sz="1200" kern="1200">
              <a:solidFill>
                <a:schemeClr val="tx1"/>
              </a:solidFill>
              <a:effectLst/>
              <a:latin typeface="+mn-lt"/>
              <a:ea typeface="+mn-ea"/>
              <a:cs typeface="+mn-cs"/>
            </a:endParaRPr>
          </a:p>
          <a:p>
            <a:endParaRPr lang="en-GB">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9CC8A5-46B7-4454-8F18-F4CD877A2BA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4491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**Optional video slide – video is 2 mins 30 secs long </a:t>
            </a:r>
          </a:p>
          <a:p>
            <a:pPr fontAlgn="base"/>
            <a:r>
              <a:rPr lang="en-GB" sz="1200" dirty="0">
                <a:solidFill>
                  <a:srgbClr val="000000"/>
                </a:solidFill>
                <a:latin typeface="Calibri" panose="020F0502020204030204" pitchFamily="34" charset="0"/>
                <a:ea typeface="Times New Roman" panose="02020603050405020304" pitchFamily="18" charset="0"/>
              </a:rPr>
              <a:t> </a:t>
            </a:r>
          </a:p>
          <a:p>
            <a:pPr fontAlgn="base"/>
            <a:r>
              <a:rPr lang="en-GB" sz="1200" dirty="0">
                <a:solidFill>
                  <a:srgbClr val="000000"/>
                </a:solidFill>
                <a:latin typeface="Calibri" panose="020F0502020204030204" pitchFamily="34" charset="0"/>
                <a:ea typeface="Times New Roman" panose="02020603050405020304" pitchFamily="18" charset="0"/>
              </a:rPr>
              <a:t>You are now going to see a short video all about WOW, and what you need to do to take part.</a:t>
            </a:r>
            <a:r>
              <a:rPr lang="en-US" sz="1200" dirty="0">
                <a:latin typeface="Calibri" panose="020F0502020204030204" pitchFamily="34" charset="0"/>
                <a:ea typeface="Times New Roman" panose="02020603050405020304" pitchFamily="18" charset="0"/>
              </a:rPr>
              <a:t>​</a:t>
            </a:r>
          </a:p>
          <a:p>
            <a:pPr fontAlgn="base"/>
            <a:r>
              <a:rPr lang="en-US" sz="1200" dirty="0">
                <a:latin typeface="Calibri" panose="020F0502020204030204" pitchFamily="34" charset="0"/>
                <a:ea typeface="Times New Roman" panose="02020603050405020304" pitchFamily="18" charset="0"/>
              </a:rPr>
              <a:t>Enjoy the video! Watch carefully, there will be questions afterwards </a:t>
            </a:r>
            <a:endParaRPr lang="en-GB" sz="1200" dirty="0">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E9CC8A5-46B7-4454-8F18-F4CD877A2BAA}" type="slidenum">
              <a:rPr lang="en-GB" smtClean="0"/>
              <a:t>3</a:t>
            </a:fld>
            <a:endParaRPr lang="en-GB"/>
          </a:p>
        </p:txBody>
      </p:sp>
    </p:spTree>
    <p:extLst>
      <p:ext uri="{BB962C8B-B14F-4D97-AF65-F5344CB8AC3E}">
        <p14:creationId xmlns:p14="http://schemas.microsoft.com/office/powerpoint/2010/main" val="4182268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1" dirty="0">
                <a:cs typeface="Calibri"/>
              </a:rPr>
              <a:t>NB If the school is set up – you could show them their account and they will see their names instead of slide 5-8</a:t>
            </a:r>
          </a:p>
          <a:p>
            <a:endParaRPr lang="en-US" sz="900" b="1" dirty="0">
              <a:cs typeface="Calibri"/>
            </a:endParaRPr>
          </a:p>
          <a:p>
            <a:r>
              <a:rPr lang="en-US" sz="900" dirty="0">
                <a:cs typeface="Calibri"/>
              </a:rPr>
              <a:t>As we’ve learned from the video, the Travel Tracker is the place you will go onto everyday to record your trips to school. Your teacher or a pupil WOW Ambassador will log onto your Travel Tracker Account using your 3-word access code. They will then select your class and come to a page like this.  You can access Travel Tracker and log journeys on the Interactive White Board, an iPad or a computer, whichever your teacher thinks is easiest for the class.</a:t>
            </a:r>
          </a:p>
          <a:p>
            <a:r>
              <a:rPr lang="en-US" sz="900" dirty="0">
                <a:cs typeface="Calibri"/>
              </a:rPr>
              <a:t>There are few things to point out.</a:t>
            </a:r>
          </a:p>
          <a:p>
            <a:r>
              <a:rPr lang="en-US" sz="900" dirty="0">
                <a:cs typeface="Calibri"/>
              </a:rPr>
              <a:t>Can you spot the badge on the right-hand side? Here, you will see which badge you are trying to earn each month. </a:t>
            </a:r>
          </a:p>
          <a:p>
            <a:r>
              <a:rPr lang="en-US" sz="900" dirty="0">
                <a:cs typeface="Calibri"/>
              </a:rPr>
              <a:t>There is a calendar at the top left to show you are logging your journey for today. If you have missed a day, you can use this to go back and log the journeys you missed. We suggest you log your journeys daily as this makes it more accurate, and always check the calendar is set on the correct date before logging.</a:t>
            </a:r>
          </a:p>
          <a:p>
            <a:r>
              <a:rPr lang="en-US" sz="900" dirty="0">
                <a:cs typeface="Calibri"/>
              </a:rPr>
              <a:t>Below, you can see lots of circles with white pictures inside.  You will have a picture, and there is one for each of your classmates. Just above them there is an option to log your journeys individually or as a batch. </a:t>
            </a:r>
          </a:p>
          <a:p>
            <a:r>
              <a:rPr lang="en-US" sz="900" dirty="0">
                <a:cs typeface="Calibri"/>
              </a:rPr>
              <a:t>If you are doing it individually, simply select your picture. This will take you to the next page. </a:t>
            </a:r>
          </a:p>
          <a:p>
            <a:endParaRPr lang="en-US" dirty="0">
              <a:cs typeface="Calibri"/>
            </a:endParaRPr>
          </a:p>
        </p:txBody>
      </p:sp>
      <p:sp>
        <p:nvSpPr>
          <p:cNvPr id="4" name="Slide Number Placeholder 3"/>
          <p:cNvSpPr>
            <a:spLocks noGrp="1"/>
          </p:cNvSpPr>
          <p:nvPr>
            <p:ph type="sldNum" sz="quarter" idx="5"/>
          </p:nvPr>
        </p:nvSpPr>
        <p:spPr/>
        <p:txBody>
          <a:bodyPr/>
          <a:lstStyle/>
          <a:p>
            <a:fld id="{BE9CC8A5-46B7-4454-8F18-F4CD877A2BAA}" type="slidenum">
              <a:rPr lang="en-GB" smtClean="0"/>
              <a:t>4</a:t>
            </a:fld>
            <a:endParaRPr lang="en-GB"/>
          </a:p>
        </p:txBody>
      </p:sp>
    </p:spTree>
    <p:extLst>
      <p:ext uri="{BB962C8B-B14F-4D97-AF65-F5344CB8AC3E}">
        <p14:creationId xmlns:p14="http://schemas.microsoft.com/office/powerpoint/2010/main" val="3466489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Once you select your icon, you will be brought to this page, where you record how you came to school. Select the one that best suits you. If you selected the wrong picture by mistake, just click on the cross to go back. </a:t>
            </a:r>
          </a:p>
          <a:p>
            <a:r>
              <a:rPr lang="en-US" dirty="0">
                <a:cs typeface="Calibri"/>
              </a:rPr>
              <a:t>If you are recording for someone who is not at school today, select ‘Absent’. This is really important as it will give them a fair chance of earning a badge like everyone else. The next slide explains the batch recording option instead of individual recording.]</a:t>
            </a:r>
          </a:p>
        </p:txBody>
      </p:sp>
      <p:sp>
        <p:nvSpPr>
          <p:cNvPr id="4" name="Slide Number Placeholder 3"/>
          <p:cNvSpPr>
            <a:spLocks noGrp="1"/>
          </p:cNvSpPr>
          <p:nvPr>
            <p:ph type="sldNum" sz="quarter" idx="5"/>
          </p:nvPr>
        </p:nvSpPr>
        <p:spPr/>
        <p:txBody>
          <a:bodyPr/>
          <a:lstStyle/>
          <a:p>
            <a:fld id="{BE9CC8A5-46B7-4454-8F18-F4CD877A2BAA}" type="slidenum">
              <a:rPr lang="en-GB" smtClean="0"/>
              <a:t>5</a:t>
            </a:fld>
            <a:endParaRPr lang="en-GB"/>
          </a:p>
        </p:txBody>
      </p:sp>
    </p:spTree>
    <p:extLst>
      <p:ext uri="{BB962C8B-B14F-4D97-AF65-F5344CB8AC3E}">
        <p14:creationId xmlns:p14="http://schemas.microsoft.com/office/powerpoint/2010/main" val="1550533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4418">
              <a:defRPr/>
            </a:pPr>
            <a:r>
              <a:rPr lang="en-US" sz="900" dirty="0">
                <a:cs typeface="Calibri"/>
              </a:rPr>
              <a:t>This option allows the teacher or a pupil to record journeys for the whole class. Select the type of transport, for example ‘who walked/wheeled the whole journey to school?’ all those with their hands up can be selected. Go through each type of transport until everyone’s journey has been recorded. The next slide shows how you can see which classes and schools are recording and who is making the most active journeys.</a:t>
            </a: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BE9CC8A5-46B7-4454-8F18-F4CD877A2BAA}" type="slidenum">
              <a:rPr lang="en-GB" smtClean="0"/>
              <a:t>6</a:t>
            </a:fld>
            <a:endParaRPr lang="en-GB"/>
          </a:p>
        </p:txBody>
      </p:sp>
    </p:spTree>
    <p:extLst>
      <p:ext uri="{BB962C8B-B14F-4D97-AF65-F5344CB8AC3E}">
        <p14:creationId xmlns:p14="http://schemas.microsoft.com/office/powerpoint/2010/main" val="1050854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B2329-4EF9-A05F-5874-02C613C1F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5D64E-1140-899A-EB2B-E0FD2FFB9B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C861D-8AC3-F128-6A87-077E2577C025}"/>
              </a:ext>
            </a:extLst>
          </p:cNvPr>
          <p:cNvSpPr>
            <a:spLocks noGrp="1"/>
          </p:cNvSpPr>
          <p:nvPr>
            <p:ph type="body" idx="1"/>
          </p:nvPr>
        </p:nvSpPr>
        <p:spPr/>
        <p:txBody>
          <a:bodyPr/>
          <a:lstStyle/>
          <a:p>
            <a:pPr defTabSz="964418">
              <a:defRPr/>
            </a:pPr>
            <a:r>
              <a:rPr lang="en-US" sz="900" dirty="0">
                <a:cs typeface="Calibri"/>
              </a:rPr>
              <a:t>This is a great way to get some healthy competition going; between classes, but also between schools in the local area or nationally! You can access the leaderboard page by clicking on the </a:t>
            </a:r>
            <a:r>
              <a:rPr lang="en-US" sz="900" b="1" dirty="0">
                <a:cs typeface="Calibri"/>
              </a:rPr>
              <a:t>LEADERBOARD</a:t>
            </a:r>
            <a:r>
              <a:rPr lang="en-US" sz="900" dirty="0">
                <a:cs typeface="Calibri"/>
              </a:rPr>
              <a:t> tab on the main page. Here, you can select the ‘class tab’ to see the class of the month or select the ‘school tab’ to see your school’s position on the local or national leaderboard. We have a selection of editable certificates that your teacher or WOW Ambassadors can award to the top classes or to the whole school during assemblies! For those who love </a:t>
            </a:r>
            <a:r>
              <a:rPr lang="en-US" sz="900" dirty="0" err="1">
                <a:cs typeface="Calibri"/>
              </a:rPr>
              <a:t>maths</a:t>
            </a:r>
            <a:r>
              <a:rPr lang="en-US" sz="900" dirty="0">
                <a:cs typeface="Calibri"/>
              </a:rPr>
              <a:t>, you can work out how far ahead they are or what they need to do to pick up the pace. You </a:t>
            </a:r>
            <a:r>
              <a:rPr lang="en-GB" sz="900" b="0" i="0" dirty="0">
                <a:effectLst/>
                <a:latin typeface="Segoe UI" panose="020B0502040204020203" pitchFamily="34" charset="0"/>
              </a:rPr>
              <a:t>teacher can even check how well you are doing compared to other schools.</a:t>
            </a:r>
          </a:p>
          <a:p>
            <a:endParaRPr lang="en-US" dirty="0">
              <a:cs typeface="Calibri"/>
            </a:endParaRPr>
          </a:p>
          <a:p>
            <a:endParaRPr lang="en-US" dirty="0">
              <a:cs typeface="Calibri"/>
            </a:endParaRPr>
          </a:p>
          <a:p>
            <a:endParaRPr lang="en-US" dirty="0">
              <a:cs typeface="Calibri"/>
            </a:endParaRPr>
          </a:p>
        </p:txBody>
      </p:sp>
      <p:sp>
        <p:nvSpPr>
          <p:cNvPr id="4" name="Slide Number Placeholder 3">
            <a:extLst>
              <a:ext uri="{FF2B5EF4-FFF2-40B4-BE49-F238E27FC236}">
                <a16:creationId xmlns:a16="http://schemas.microsoft.com/office/drawing/2014/main" id="{CCAD6959-F3E6-6830-1421-03253D9E0DBB}"/>
              </a:ext>
            </a:extLst>
          </p:cNvPr>
          <p:cNvSpPr>
            <a:spLocks noGrp="1"/>
          </p:cNvSpPr>
          <p:nvPr>
            <p:ph type="sldNum" sz="quarter" idx="5"/>
          </p:nvPr>
        </p:nvSpPr>
        <p:spPr/>
        <p:txBody>
          <a:bodyPr/>
          <a:lstStyle/>
          <a:p>
            <a:fld id="{BE9CC8A5-46B7-4454-8F18-F4CD877A2BAA}" type="slidenum">
              <a:rPr lang="en-GB" smtClean="0"/>
              <a:t>7</a:t>
            </a:fld>
            <a:endParaRPr lang="en-GB"/>
          </a:p>
        </p:txBody>
      </p:sp>
    </p:spTree>
    <p:extLst>
      <p:ext uri="{BB962C8B-B14F-4D97-AF65-F5344CB8AC3E}">
        <p14:creationId xmlns:p14="http://schemas.microsoft.com/office/powerpoint/2010/main" val="2806181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F758A-E2DC-F0EF-BD02-3D8B62530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1B021-C12D-8704-8BFF-76D688EF50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5602F-F9CD-F432-5E9A-C7F20CC3E7C4}"/>
              </a:ext>
            </a:extLst>
          </p:cNvPr>
          <p:cNvSpPr>
            <a:spLocks noGrp="1"/>
          </p:cNvSpPr>
          <p:nvPr>
            <p:ph type="body" idx="1"/>
          </p:nvPr>
        </p:nvSpPr>
        <p:spPr/>
        <p:txBody>
          <a:bodyPr/>
          <a:lstStyle/>
          <a:p>
            <a:r>
              <a:rPr lang="en-US" dirty="0"/>
              <a:t>Now the moment you’ve been waiting for……the badges! This year’s theme is </a:t>
            </a:r>
            <a:r>
              <a:rPr lang="en-US" b="1" dirty="0"/>
              <a:t>Walk the Senses, so all of the badges show things that children said they could either see, hear, touch, taste, or smell on their journeys to school. </a:t>
            </a:r>
          </a:p>
          <a:p>
            <a:r>
              <a:rPr lang="en-US" dirty="0"/>
              <a:t>All of the badges have been designed by children who took part in the WOW challenge last year. Now, have a look and decide which is your </a:t>
            </a:r>
            <a:r>
              <a:rPr lang="en-US" dirty="0" err="1"/>
              <a:t>favourite</a:t>
            </a:r>
            <a:r>
              <a:rPr lang="en-US" dirty="0"/>
              <a:t>. </a:t>
            </a:r>
          </a:p>
          <a:p>
            <a:r>
              <a:rPr lang="en-US" dirty="0"/>
              <a:t>In a moment, your teacher can call out each badge by month and you can put your hand up when it’s your </a:t>
            </a:r>
            <a:r>
              <a:rPr lang="en-US" dirty="0" err="1"/>
              <a:t>favourite</a:t>
            </a:r>
            <a:r>
              <a:rPr lang="en-US" dirty="0"/>
              <a:t>. Remember to put your hand up just once, and put it straight up and straight down so you don’t bash the person next to you! I wonder which badge will be the most popular?</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D215406-A5FC-25EF-76D6-27AF57A4D6EC}"/>
              </a:ext>
            </a:extLst>
          </p:cNvPr>
          <p:cNvSpPr>
            <a:spLocks noGrp="1"/>
          </p:cNvSpPr>
          <p:nvPr>
            <p:ph type="sldNum" sz="quarter" idx="5"/>
          </p:nvPr>
        </p:nvSpPr>
        <p:spPr/>
        <p:txBody>
          <a:bodyPr/>
          <a:lstStyle/>
          <a:p>
            <a:fld id="{BE9CC8A5-46B7-4454-8F18-F4CD877A2BAA}" type="slidenum">
              <a:rPr lang="en-GB" smtClean="0"/>
              <a:t>8</a:t>
            </a:fld>
            <a:endParaRPr lang="en-GB"/>
          </a:p>
        </p:txBody>
      </p:sp>
    </p:spTree>
    <p:extLst>
      <p:ext uri="{BB962C8B-B14F-4D97-AF65-F5344CB8AC3E}">
        <p14:creationId xmlns:p14="http://schemas.microsoft.com/office/powerpoint/2010/main" val="460556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let’s see what you can remember by trying this quiz page!</a:t>
            </a:r>
          </a:p>
        </p:txBody>
      </p:sp>
      <p:sp>
        <p:nvSpPr>
          <p:cNvPr id="4" name="Slide Number Placeholder 3"/>
          <p:cNvSpPr>
            <a:spLocks noGrp="1"/>
          </p:cNvSpPr>
          <p:nvPr>
            <p:ph type="sldNum" sz="quarter" idx="5"/>
          </p:nvPr>
        </p:nvSpPr>
        <p:spPr/>
        <p:txBody>
          <a:bodyPr/>
          <a:lstStyle/>
          <a:p>
            <a:fld id="{BE9CC8A5-46B7-4454-8F18-F4CD877A2BAA}" type="slidenum">
              <a:rPr lang="en-GB" smtClean="0"/>
              <a:t>9</a:t>
            </a:fld>
            <a:endParaRPr lang="en-GB"/>
          </a:p>
        </p:txBody>
      </p:sp>
    </p:spTree>
    <p:extLst>
      <p:ext uri="{BB962C8B-B14F-4D97-AF65-F5344CB8AC3E}">
        <p14:creationId xmlns:p14="http://schemas.microsoft.com/office/powerpoint/2010/main" val="2114240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8494B3-9D20-47EE-AA40-37274A6C770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77921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8494B3-9D20-47EE-AA40-37274A6C770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277618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8494B3-9D20-47EE-AA40-37274A6C770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181855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8494B3-9D20-47EE-AA40-37274A6C770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35436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8494B3-9D20-47EE-AA40-37274A6C770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1777620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8494B3-9D20-47EE-AA40-37274A6C770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209065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8494B3-9D20-47EE-AA40-37274A6C7702}" type="datetimeFigureOut">
              <a:rPr lang="en-GB" smtClean="0"/>
              <a:t>28/08/2026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67164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8494B3-9D20-47EE-AA40-37274A6C770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122639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8494B3-9D20-47EE-AA40-37274A6C770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104896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8494B3-9D20-47EE-AA40-37274A6C770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324608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8494B3-9D20-47EE-AA40-37274A6C770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594B839-929A-4949-B092-D0714C847506}" type="slidenum">
              <a:rPr lang="en-GB" smtClean="0"/>
              <a:t>‹#›</a:t>
            </a:fld>
            <a:endParaRPr lang="en-GB"/>
          </a:p>
        </p:txBody>
      </p:sp>
    </p:spTree>
    <p:extLst>
      <p:ext uri="{BB962C8B-B14F-4D97-AF65-F5344CB8AC3E}">
        <p14:creationId xmlns:p14="http://schemas.microsoft.com/office/powerpoint/2010/main" val="350253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494B3-9D20-47EE-AA40-37274A6C7702}" type="datetimeFigureOut">
              <a:rPr lang="en-GB" smtClean="0"/>
              <a:t>28/08/2026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94B839-929A-4949-B092-D0714C847506}" type="slidenum">
              <a:rPr lang="en-GB" smtClean="0"/>
              <a:t>‹#›</a:t>
            </a:fld>
            <a:endParaRPr lang="en-GB"/>
          </a:p>
        </p:txBody>
      </p:sp>
    </p:spTree>
    <p:extLst>
      <p:ext uri="{BB962C8B-B14F-4D97-AF65-F5344CB8AC3E}">
        <p14:creationId xmlns:p14="http://schemas.microsoft.com/office/powerpoint/2010/main" val="7125819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hyperlink" Target="https://www.traveltracker.org.uk/" TargetMode="Externa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hyperlink" Target="http://www.traveltracker.org.uk/" TargetMode="External"/><Relationship Id="rId3" Type="http://schemas.openxmlformats.org/officeDocument/2006/relationships/slideLayout" Target="../slideLayouts/slideLayout2.xml"/><Relationship Id="rId7" Type="http://schemas.openxmlformats.org/officeDocument/2006/relationships/hyperlink" Target="http://www.livingstreets.org.uk/wowlaunch" TargetMode="Externa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1.jpeg"/><Relationship Id="rId5" Type="http://schemas.openxmlformats.org/officeDocument/2006/relationships/image" Target="../media/image9.png"/><Relationship Id="rId4" Type="http://schemas.openxmlformats.org/officeDocument/2006/relationships/notesSlide" Target="../notesSlides/notesSlide11.xm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2.m4a"/><Relationship Id="rId7" Type="http://schemas.openxmlformats.org/officeDocument/2006/relationships/image" Target="../media/image9.png"/><Relationship Id="rId2" Type="http://schemas.microsoft.com/office/2007/relationships/media" Target="../media/media2.m4a"/><Relationship Id="rId1" Type="http://schemas.openxmlformats.org/officeDocument/2006/relationships/video" Target="https://player.vimeo.com/video/595144576?app_id=122963&amp;h=d8bd790f24" TargetMode="External"/><Relationship Id="rId6" Type="http://schemas.openxmlformats.org/officeDocument/2006/relationships/image" Target="../media/image8.jpe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notesSlide" Target="../notesSlides/notesSlide4.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4.m4a"/><Relationship Id="rId7" Type="http://schemas.openxmlformats.org/officeDocument/2006/relationships/image" Target="../media/image15.png"/><Relationship Id="rId2" Type="http://schemas.microsoft.com/office/2007/relationships/media" Target="../media/media4.m4a"/><Relationship Id="rId1" Type="http://schemas.openxmlformats.org/officeDocument/2006/relationships/themeOverride" Target="../theme/themeOverride1.xml"/><Relationship Id="rId6" Type="http://schemas.openxmlformats.org/officeDocument/2006/relationships/image" Target="../media/image9.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7.png"/><Relationship Id="rId2" Type="http://schemas.openxmlformats.org/officeDocument/2006/relationships/audio" Target="../media/media7.m4a"/><Relationship Id="rId16" Type="http://schemas.openxmlformats.org/officeDocument/2006/relationships/image" Target="../media/image29.png"/><Relationship Id="rId1" Type="http://schemas.microsoft.com/office/2007/relationships/media" Target="../media/media7.m4a"/><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notesSlide" Target="../notesSlides/notesSlide8.xml"/><Relationship Id="rId9" Type="http://schemas.openxmlformats.org/officeDocument/2006/relationships/image" Target="../media/image22.png"/><Relationship Id="rId1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042B0733-F142-7EF8-C68A-B355544F0D50}"/>
              </a:ext>
            </a:extLst>
          </p:cNvPr>
          <p:cNvPicPr>
            <a:picLocks noChangeAspect="1"/>
          </p:cNvPicPr>
          <p:nvPr/>
        </p:nvPicPr>
        <p:blipFill>
          <a:blip r:embed="rId3"/>
          <a:srcRect l="2102" t="40" r="1683" b="-36"/>
          <a:stretch>
            <a:fillRect/>
          </a:stretch>
        </p:blipFill>
        <p:spPr>
          <a:xfrm>
            <a:off x="1763" y="508"/>
            <a:ext cx="12544154" cy="6862304"/>
          </a:xfrm>
          <a:prstGeom prst="rect">
            <a:avLst/>
          </a:prstGeom>
        </p:spPr>
      </p:pic>
    </p:spTree>
    <p:extLst>
      <p:ext uri="{BB962C8B-B14F-4D97-AF65-F5344CB8AC3E}">
        <p14:creationId xmlns:p14="http://schemas.microsoft.com/office/powerpoint/2010/main" val="287256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D419BD-BCA8-D5C0-F95A-EF6DD881FA98}"/>
              </a:ext>
            </a:extLst>
          </p:cNvPr>
          <p:cNvSpPr/>
          <p:nvPr/>
        </p:nvSpPr>
        <p:spPr>
          <a:xfrm>
            <a:off x="-19055" y="0"/>
            <a:ext cx="12204045" cy="6858000"/>
          </a:xfrm>
          <a:prstGeom prst="rect">
            <a:avLst/>
          </a:prstGeom>
          <a:solidFill>
            <a:srgbClr val="DF19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E1DC00"/>
              </a:solidFill>
            </a:endParaRPr>
          </a:p>
        </p:txBody>
      </p:sp>
      <p:sp>
        <p:nvSpPr>
          <p:cNvPr id="3" name="Content Placeholder 2">
            <a:extLst>
              <a:ext uri="{FF2B5EF4-FFF2-40B4-BE49-F238E27FC236}">
                <a16:creationId xmlns:a16="http://schemas.microsoft.com/office/drawing/2014/main" id="{73613EDD-4CC6-46B2-9234-714DCCF25AAA}"/>
              </a:ext>
            </a:extLst>
          </p:cNvPr>
          <p:cNvSpPr>
            <a:spLocks noGrp="1"/>
          </p:cNvSpPr>
          <p:nvPr>
            <p:ph idx="1"/>
          </p:nvPr>
        </p:nvSpPr>
        <p:spPr>
          <a:xfrm>
            <a:off x="579712" y="1621125"/>
            <a:ext cx="6281302" cy="4351338"/>
          </a:xfrm>
        </p:spPr>
        <p:txBody>
          <a:bodyPr vert="horz" lIns="91440" tIns="45720" rIns="91440" bIns="45720" rtlCol="0" anchor="t">
            <a:noAutofit/>
          </a:bodyPr>
          <a:lstStyle/>
          <a:p>
            <a:pPr marL="365125" indent="-365125">
              <a:buFont typeface="Wingdings" panose="020B0604020202020204" pitchFamily="34" charset="0"/>
              <a:buChar char="ü"/>
            </a:pPr>
            <a:r>
              <a:rPr lang="en-US" sz="2400" b="1">
                <a:latin typeface="Arial" panose="020B0604020202020204" pitchFamily="34" charset="0"/>
                <a:cs typeface="Arial" panose="020B0604020202020204" pitchFamily="34" charset="0"/>
              </a:rPr>
              <a:t>Make sure you have your classroom guide with your </a:t>
            </a:r>
            <a:r>
              <a:rPr lang="en-US" sz="2400" b="1">
                <a:solidFill>
                  <a:schemeClr val="bg1"/>
                </a:solidFill>
                <a:latin typeface="Arial" panose="020B0604020202020204" pitchFamily="34" charset="0"/>
                <a:cs typeface="Arial" panose="020B0604020202020204" pitchFamily="34" charset="0"/>
              </a:rPr>
              <a:t>three-word access code</a:t>
            </a:r>
            <a:r>
              <a:rPr lang="en-US" sz="2400" b="1">
                <a:latin typeface="Arial" panose="020B0604020202020204" pitchFamily="34" charset="0"/>
                <a:cs typeface="Arial" panose="020B0604020202020204" pitchFamily="34" charset="0"/>
              </a:rPr>
              <a:t> to access the WOW Travel Tracker.</a:t>
            </a:r>
          </a:p>
          <a:p>
            <a:pPr marL="365125" indent="-365125">
              <a:buFont typeface="Wingdings" panose="020B0604020202020204" pitchFamily="34" charset="0"/>
              <a:buChar char="ü"/>
            </a:pPr>
            <a:endParaRPr lang="en-US" sz="2400" b="1">
              <a:latin typeface="Arial" panose="020B0604020202020204" pitchFamily="34" charset="0"/>
              <a:cs typeface="Arial" panose="020B0604020202020204" pitchFamily="34" charset="0"/>
            </a:endParaRPr>
          </a:p>
          <a:p>
            <a:pPr marL="365125" indent="-365125">
              <a:buFont typeface="Wingdings" panose="020B0604020202020204" pitchFamily="34" charset="0"/>
              <a:buChar char="ü"/>
            </a:pPr>
            <a:r>
              <a:rPr lang="en-US" sz="2400" b="1">
                <a:latin typeface="Arial" panose="020B0604020202020204" pitchFamily="34" charset="0"/>
                <a:cs typeface="Arial" panose="020B0604020202020204" pitchFamily="34" charset="0"/>
              </a:rPr>
              <a:t>Appoint your </a:t>
            </a:r>
            <a:r>
              <a:rPr lang="en-US" sz="2400" b="1">
                <a:solidFill>
                  <a:schemeClr val="bg1"/>
                </a:solidFill>
                <a:latin typeface="Arial" panose="020B0604020202020204" pitchFamily="34" charset="0"/>
                <a:cs typeface="Arial" panose="020B0604020202020204" pitchFamily="34" charset="0"/>
              </a:rPr>
              <a:t>WOW Ambassadors </a:t>
            </a:r>
            <a:r>
              <a:rPr lang="en-US" sz="2400" b="1">
                <a:latin typeface="Arial" panose="020B0604020202020204" pitchFamily="34" charset="0"/>
                <a:cs typeface="Arial" panose="020B0604020202020204" pitchFamily="34" charset="0"/>
              </a:rPr>
              <a:t>to encourage everyone to log their trips and award badges.</a:t>
            </a:r>
          </a:p>
          <a:p>
            <a:pPr marL="365125" indent="-365125">
              <a:buNone/>
            </a:pPr>
            <a:endParaRPr lang="en-US" sz="2400" b="1">
              <a:latin typeface="Arial" panose="020B0604020202020204" pitchFamily="34" charset="0"/>
              <a:cs typeface="Arial" panose="020B0604020202020204" pitchFamily="34" charset="0"/>
            </a:endParaRPr>
          </a:p>
          <a:p>
            <a:pPr marL="365125" indent="-365125">
              <a:buFont typeface="Wingdings" panose="020B0604020202020204" pitchFamily="34" charset="0"/>
              <a:buChar char="ü"/>
            </a:pPr>
            <a:r>
              <a:rPr lang="en-US" sz="2400" b="1">
                <a:latin typeface="Arial" panose="020B0604020202020204" pitchFamily="34" charset="0"/>
                <a:cs typeface="Arial" panose="020B0604020202020204" pitchFamily="34" charset="0"/>
              </a:rPr>
              <a:t>Log on at </a:t>
            </a:r>
            <a:r>
              <a:rPr lang="en-US" sz="2400" b="1">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traveltracker.org.uk</a:t>
            </a:r>
            <a:r>
              <a:rPr lang="en-US" sz="2400" b="1">
                <a:solidFill>
                  <a:schemeClr val="bg1"/>
                </a:solidFill>
                <a:latin typeface="Arial" panose="020B0604020202020204" pitchFamily="34" charset="0"/>
                <a:cs typeface="Arial" panose="020B0604020202020204" pitchFamily="34" charset="0"/>
              </a:rPr>
              <a:t> </a:t>
            </a:r>
            <a:r>
              <a:rPr lang="en-US" sz="2400" b="1">
                <a:latin typeface="Arial" panose="020B0604020202020204" pitchFamily="34" charset="0"/>
                <a:cs typeface="Arial" panose="020B0604020202020204" pitchFamily="34" charset="0"/>
              </a:rPr>
              <a:t>and start recording your activity!</a:t>
            </a:r>
          </a:p>
          <a:p>
            <a:pPr marL="0" indent="0">
              <a:buNone/>
            </a:pPr>
            <a:endParaRPr lang="en-US" sz="2000" b="1">
              <a:solidFill>
                <a:srgbClr val="FF0000"/>
              </a:solidFill>
              <a:latin typeface="Arial" panose="020B0604020202020204" pitchFamily="34" charset="0"/>
              <a:cs typeface="Arial" panose="020B0604020202020204" pitchFamily="34" charset="0"/>
            </a:endParaRPr>
          </a:p>
        </p:txBody>
      </p:sp>
      <p:pic>
        <p:nvPicPr>
          <p:cNvPr id="5" name="Recorded Sound">
            <a:hlinkClick r:id="" action="ppaction://media"/>
            <a:extLst>
              <a:ext uri="{FF2B5EF4-FFF2-40B4-BE49-F238E27FC236}">
                <a16:creationId xmlns:a16="http://schemas.microsoft.com/office/drawing/2014/main" id="{9FB57716-04A3-ED71-FFFF-138D6840C8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90014" y="238823"/>
            <a:ext cx="1084717" cy="1084717"/>
          </a:xfrm>
          <a:prstGeom prst="rect">
            <a:avLst/>
          </a:prstGeom>
        </p:spPr>
      </p:pic>
      <p:sp>
        <p:nvSpPr>
          <p:cNvPr id="11" name="TextBox 10">
            <a:extLst>
              <a:ext uri="{FF2B5EF4-FFF2-40B4-BE49-F238E27FC236}">
                <a16:creationId xmlns:a16="http://schemas.microsoft.com/office/drawing/2014/main" id="{590F9745-F484-AD28-275C-9E224066BFB0}"/>
              </a:ext>
            </a:extLst>
          </p:cNvPr>
          <p:cNvSpPr txBox="1"/>
          <p:nvPr/>
        </p:nvSpPr>
        <p:spPr>
          <a:xfrm>
            <a:off x="817269" y="377705"/>
            <a:ext cx="5386924" cy="1015663"/>
          </a:xfrm>
          <a:prstGeom prst="rect">
            <a:avLst/>
          </a:prstGeom>
          <a:noFill/>
        </p:spPr>
        <p:txBody>
          <a:bodyPr wrap="none" rtlCol="0">
            <a:spAutoFit/>
          </a:bodyPr>
          <a:lstStyle/>
          <a:p>
            <a:r>
              <a:rPr lang="en-GB" sz="6000" b="1">
                <a:latin typeface="Arial" panose="020B0604020202020204" pitchFamily="34" charset="0"/>
              </a:rPr>
              <a:t>FINAL CHECK</a:t>
            </a:r>
          </a:p>
        </p:txBody>
      </p:sp>
      <p:pic>
        <p:nvPicPr>
          <p:cNvPr id="8" name="Picture 7">
            <a:extLst>
              <a:ext uri="{FF2B5EF4-FFF2-40B4-BE49-F238E27FC236}">
                <a16:creationId xmlns:a16="http://schemas.microsoft.com/office/drawing/2014/main" id="{953F88EF-6183-9452-C69F-E9C3919BD8ED}"/>
              </a:ext>
            </a:extLst>
          </p:cNvPr>
          <p:cNvPicPr>
            <a:picLocks noChangeAspect="1"/>
          </p:cNvPicPr>
          <p:nvPr/>
        </p:nvPicPr>
        <p:blipFill>
          <a:blip r:embed="rId7"/>
          <a:stretch>
            <a:fillRect/>
          </a:stretch>
        </p:blipFill>
        <p:spPr>
          <a:xfrm>
            <a:off x="7833360" y="1562362"/>
            <a:ext cx="3316620" cy="4708211"/>
          </a:xfrm>
          <a:prstGeom prst="rect">
            <a:avLst/>
          </a:prstGeom>
        </p:spPr>
      </p:pic>
    </p:spTree>
    <p:extLst>
      <p:ext uri="{BB962C8B-B14F-4D97-AF65-F5344CB8AC3E}">
        <p14:creationId xmlns:p14="http://schemas.microsoft.com/office/powerpoint/2010/main" val="326884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F1995"/>
        </a:solidFill>
        <a:effectLst/>
      </p:bgPr>
    </p:bg>
    <p:spTree>
      <p:nvGrpSpPr>
        <p:cNvPr id="1" name=""/>
        <p:cNvGrpSpPr/>
        <p:nvPr/>
      </p:nvGrpSpPr>
      <p:grpSpPr>
        <a:xfrm>
          <a:off x="0" y="0"/>
          <a:ext cx="0" cy="0"/>
          <a:chOff x="0" y="0"/>
          <a:chExt cx="0" cy="0"/>
        </a:xfrm>
      </p:grpSpPr>
      <p:pic>
        <p:nvPicPr>
          <p:cNvPr id="3" name="Picture 2" descr="A black and white image of a street&#10;&#10;Description automatically generated">
            <a:extLst>
              <a:ext uri="{FF2B5EF4-FFF2-40B4-BE49-F238E27FC236}">
                <a16:creationId xmlns:a16="http://schemas.microsoft.com/office/drawing/2014/main" id="{051AA48F-CA32-97AC-6533-218A4856FAA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pic>
        <p:nvPicPr>
          <p:cNvPr id="7" name="Picture 6">
            <a:extLst>
              <a:ext uri="{FF2B5EF4-FFF2-40B4-BE49-F238E27FC236}">
                <a16:creationId xmlns:a16="http://schemas.microsoft.com/office/drawing/2014/main" id="{9012CC58-2490-82A8-74E7-DF78EB58E558}"/>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2848927" y="1162051"/>
            <a:ext cx="6447473" cy="4307800"/>
          </a:xfrm>
          <a:prstGeom prst="rect">
            <a:avLst/>
          </a:prstGeom>
        </p:spPr>
      </p:pic>
      <p:sp>
        <p:nvSpPr>
          <p:cNvPr id="15" name="TextBox 14">
            <a:extLst>
              <a:ext uri="{FF2B5EF4-FFF2-40B4-BE49-F238E27FC236}">
                <a16:creationId xmlns:a16="http://schemas.microsoft.com/office/drawing/2014/main" id="{D13B1631-D90A-1156-AE08-B0B11D25B856}"/>
              </a:ext>
            </a:extLst>
          </p:cNvPr>
          <p:cNvSpPr txBox="1"/>
          <p:nvPr/>
        </p:nvSpPr>
        <p:spPr>
          <a:xfrm>
            <a:off x="1894902" y="5589748"/>
            <a:ext cx="8364093" cy="369332"/>
          </a:xfrm>
          <a:prstGeom prst="rect">
            <a:avLst/>
          </a:prstGeom>
          <a:solidFill>
            <a:schemeClr val="bg1"/>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US" b="1" dirty="0">
                <a:latin typeface="Arial"/>
                <a:cs typeface="Arial"/>
              </a:rPr>
              <a:t>FIND RESOURCES, VIDEO AND FAQS AT: </a:t>
            </a:r>
            <a:r>
              <a:rPr lang="en-US" b="1" u="sng" dirty="0">
                <a:solidFill>
                  <a:srgbClr val="DF1995"/>
                </a:solidFill>
                <a:latin typeface="Arial"/>
                <a:ea typeface="+mn-lt"/>
                <a:cs typeface="Arial"/>
                <a:hlinkClick r:id="rId7">
                  <a:extLst>
                    <a:ext uri="{A12FA001-AC4F-418D-AE19-62706E023703}">
                      <ahyp:hlinkClr xmlns:ahyp="http://schemas.microsoft.com/office/drawing/2018/hyperlinkcolor" val="tx"/>
                    </a:ext>
                  </a:extLst>
                </a:hlinkClick>
              </a:rPr>
              <a:t>livingstreets.org.uk/</a:t>
            </a:r>
            <a:r>
              <a:rPr lang="en-US" b="1" u="sng" dirty="0" err="1">
                <a:solidFill>
                  <a:srgbClr val="DF1995"/>
                </a:solidFill>
                <a:latin typeface="Arial"/>
                <a:ea typeface="+mn-lt"/>
                <a:cs typeface="Arial"/>
                <a:hlinkClick r:id="rId7">
                  <a:extLst>
                    <a:ext uri="{A12FA001-AC4F-418D-AE19-62706E023703}">
                      <ahyp:hlinkClr xmlns:ahyp="http://schemas.microsoft.com/office/drawing/2018/hyperlinkcolor" val="tx"/>
                    </a:ext>
                  </a:extLst>
                </a:hlinkClick>
              </a:rPr>
              <a:t>wowlaunch</a:t>
            </a:r>
            <a:endParaRPr lang="en-US" b="1" u="sng" dirty="0">
              <a:solidFill>
                <a:srgbClr val="DF1995"/>
              </a:solidFill>
              <a:latin typeface="Arial"/>
              <a:cs typeface="Arial"/>
            </a:endParaRPr>
          </a:p>
        </p:txBody>
      </p:sp>
      <p:sp>
        <p:nvSpPr>
          <p:cNvPr id="25" name="TextBox 24">
            <a:extLst>
              <a:ext uri="{FF2B5EF4-FFF2-40B4-BE49-F238E27FC236}">
                <a16:creationId xmlns:a16="http://schemas.microsoft.com/office/drawing/2014/main" id="{05D52201-FC02-305C-B523-7FB205D263F2}"/>
              </a:ext>
            </a:extLst>
          </p:cNvPr>
          <p:cNvSpPr txBox="1"/>
          <p:nvPr/>
        </p:nvSpPr>
        <p:spPr>
          <a:xfrm>
            <a:off x="2850547" y="350814"/>
            <a:ext cx="6443281" cy="707886"/>
          </a:xfrm>
          <a:prstGeom prst="rect">
            <a:avLst/>
          </a:prstGeom>
          <a:solidFill>
            <a:schemeClr val="bg1"/>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GB" sz="4000" b="1">
                <a:latin typeface="Arial" panose="020B0604020202020204" pitchFamily="34" charset="0"/>
                <a:cs typeface="Arial" panose="020B0604020202020204" pitchFamily="34" charset="0"/>
              </a:rPr>
              <a:t>THANK YOU!</a:t>
            </a:r>
          </a:p>
        </p:txBody>
      </p:sp>
      <p:sp>
        <p:nvSpPr>
          <p:cNvPr id="27" name="TextBox 26">
            <a:extLst>
              <a:ext uri="{FF2B5EF4-FFF2-40B4-BE49-F238E27FC236}">
                <a16:creationId xmlns:a16="http://schemas.microsoft.com/office/drawing/2014/main" id="{38FAE18C-5796-0244-8F65-37B67DA6A2E8}"/>
              </a:ext>
            </a:extLst>
          </p:cNvPr>
          <p:cNvSpPr txBox="1"/>
          <p:nvPr/>
        </p:nvSpPr>
        <p:spPr>
          <a:xfrm>
            <a:off x="1894902" y="6107552"/>
            <a:ext cx="8364093" cy="369332"/>
          </a:xfrm>
          <a:prstGeom prst="rect">
            <a:avLst/>
          </a:prstGeom>
          <a:solidFill>
            <a:schemeClr val="bg1"/>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US" b="1">
                <a:latin typeface="Arial"/>
                <a:cs typeface="Arial"/>
              </a:rPr>
              <a:t>LOG ON TO THE WOW TRAVEL TRACKER AT: </a:t>
            </a:r>
            <a:r>
              <a:rPr lang="en-US" b="1" dirty="0">
                <a:solidFill>
                  <a:srgbClr val="DF1995"/>
                </a:solidFill>
                <a:latin typeface="Arial"/>
                <a:cs typeface="Arial"/>
                <a:hlinkClick r:id="rId8">
                  <a:extLst>
                    <a:ext uri="{A12FA001-AC4F-418D-AE19-62706E023703}">
                      <ahyp:hlinkClr xmlns:ahyp="http://schemas.microsoft.com/office/drawing/2018/hyperlinkcolor" val="tx"/>
                    </a:ext>
                  </a:extLst>
                </a:hlinkClick>
              </a:rPr>
              <a:t>traveltracker.org.uk</a:t>
            </a:r>
            <a:endParaRPr lang="en-US" b="1" dirty="0">
              <a:solidFill>
                <a:srgbClr val="DF1995"/>
              </a:solidFill>
              <a:latin typeface="Arial"/>
              <a:cs typeface="Arial"/>
            </a:endParaRPr>
          </a:p>
        </p:txBody>
      </p:sp>
      <p:pic>
        <p:nvPicPr>
          <p:cNvPr id="2" name="Recorded Sound">
            <a:hlinkClick r:id="" action="ppaction://media"/>
            <a:extLst>
              <a:ext uri="{FF2B5EF4-FFF2-40B4-BE49-F238E27FC236}">
                <a16:creationId xmlns:a16="http://schemas.microsoft.com/office/drawing/2014/main" id="{A5B8783B-D714-3C8C-EF4F-FEF937F3E69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59666" y="350814"/>
            <a:ext cx="1132703" cy="1132703"/>
          </a:xfrm>
          <a:prstGeom prst="rect">
            <a:avLst/>
          </a:prstGeom>
        </p:spPr>
      </p:pic>
    </p:spTree>
    <p:extLst>
      <p:ext uri="{BB962C8B-B14F-4D97-AF65-F5344CB8AC3E}">
        <p14:creationId xmlns:p14="http://schemas.microsoft.com/office/powerpoint/2010/main" val="2237309195"/>
      </p:ext>
    </p:extLst>
  </p:cSld>
  <p:clrMapOvr>
    <a:masterClrMapping/>
  </p:clrMapOvr>
  <mc:AlternateContent xmlns:mc="http://schemas.openxmlformats.org/markup-compatibility/2006" xmlns:p14="http://schemas.microsoft.com/office/powerpoint/2010/main">
    <mc:Choice Requires="p14">
      <p:transition spd="med" p14:dur="700" advTm="3097">
        <p:fade/>
      </p:transition>
    </mc:Choice>
    <mc:Fallback xmlns="">
      <p:transition spd="med" advTm="30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5182767-A558-FC65-A1F6-C2D93C0F6BC0}"/>
              </a:ext>
            </a:extLst>
          </p:cNvPr>
          <p:cNvSpPr/>
          <p:nvPr/>
        </p:nvSpPr>
        <p:spPr>
          <a:xfrm>
            <a:off x="-19055" y="0"/>
            <a:ext cx="12204045" cy="6858000"/>
          </a:xfrm>
          <a:prstGeom prst="rect">
            <a:avLst/>
          </a:prstGeom>
          <a:solidFill>
            <a:srgbClr val="FFD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E1DC00"/>
              </a:solidFill>
            </a:endParaRPr>
          </a:p>
        </p:txBody>
      </p:sp>
      <p:sp>
        <p:nvSpPr>
          <p:cNvPr id="12" name="Rectangle 11">
            <a:extLst>
              <a:ext uri="{FF2B5EF4-FFF2-40B4-BE49-F238E27FC236}">
                <a16:creationId xmlns:a16="http://schemas.microsoft.com/office/drawing/2014/main" id="{4057D07C-6AF3-03BE-B0A1-1A5D02D69C75}"/>
              </a:ext>
            </a:extLst>
          </p:cNvPr>
          <p:cNvSpPr/>
          <p:nvPr/>
        </p:nvSpPr>
        <p:spPr>
          <a:xfrm>
            <a:off x="2495388" y="2345714"/>
            <a:ext cx="7376118" cy="276867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73613EDD-4CC6-46B2-9234-714DCCF25AAA}"/>
              </a:ext>
            </a:extLst>
          </p:cNvPr>
          <p:cNvSpPr>
            <a:spLocks noGrp="1"/>
          </p:cNvSpPr>
          <p:nvPr>
            <p:ph idx="1"/>
          </p:nvPr>
        </p:nvSpPr>
        <p:spPr>
          <a:xfrm>
            <a:off x="2637005" y="2438466"/>
            <a:ext cx="7222425" cy="2587848"/>
          </a:xfrm>
        </p:spPr>
        <p:txBody>
          <a:bodyPr vert="horz" lIns="68580" tIns="34291" rIns="68580" bIns="34291" rtlCol="0" anchor="ctr">
            <a:noAutofit/>
          </a:bodyPr>
          <a:lstStyle/>
          <a:p>
            <a:pPr marL="0" indent="0" algn="ctr">
              <a:spcBef>
                <a:spcPts val="3000"/>
              </a:spcBef>
              <a:buNone/>
            </a:pPr>
            <a:r>
              <a:rPr lang="en-US">
                <a:latin typeface="Arial"/>
                <a:ea typeface="Calibri"/>
                <a:cs typeface="Arial"/>
              </a:rPr>
              <a:t>Hello, my name is XXXX and I work for </a:t>
            </a:r>
            <a:br>
              <a:rPr lang="en-US" dirty="0">
                <a:latin typeface="Arial"/>
                <a:ea typeface="Calibri"/>
                <a:cs typeface="Arial"/>
              </a:rPr>
            </a:br>
            <a:r>
              <a:rPr lang="en-US">
                <a:latin typeface="Arial"/>
                <a:ea typeface="Calibri"/>
                <a:cs typeface="Arial"/>
              </a:rPr>
              <a:t>Living Streets - the UK charity for everyday walking.</a:t>
            </a:r>
            <a:endParaRPr lang="en-US">
              <a:ea typeface="Calibri" panose="020F0502020204030204"/>
              <a:cs typeface="Calibri" panose="020F0502020204030204"/>
            </a:endParaRPr>
          </a:p>
          <a:p>
            <a:pPr marL="0" indent="0" algn="ctr">
              <a:spcBef>
                <a:spcPts val="3000"/>
              </a:spcBef>
              <a:buNone/>
            </a:pPr>
            <a:r>
              <a:rPr lang="en-US">
                <a:latin typeface="Arial"/>
                <a:ea typeface="Calibri"/>
                <a:cs typeface="Arial"/>
              </a:rPr>
              <a:t>I look forward to seeing how many of you are</a:t>
            </a:r>
            <a:br>
              <a:rPr lang="en-US" dirty="0">
                <a:latin typeface="Arial"/>
                <a:ea typeface="Calibri"/>
                <a:cs typeface="Arial"/>
              </a:rPr>
            </a:br>
            <a:r>
              <a:rPr lang="en-US">
                <a:latin typeface="Arial"/>
                <a:ea typeface="Calibri"/>
                <a:cs typeface="Arial"/>
              </a:rPr>
              <a:t> walking or travelling actively to school!</a:t>
            </a:r>
            <a:endParaRPr lang="en-GB">
              <a:effectLst/>
              <a:latin typeface="Arial"/>
              <a:ea typeface="Calibri"/>
              <a:cs typeface="Arial"/>
            </a:endParaRPr>
          </a:p>
        </p:txBody>
      </p:sp>
      <p:sp>
        <p:nvSpPr>
          <p:cNvPr id="26" name="Star: 5 Points 25">
            <a:extLst>
              <a:ext uri="{FF2B5EF4-FFF2-40B4-BE49-F238E27FC236}">
                <a16:creationId xmlns:a16="http://schemas.microsoft.com/office/drawing/2014/main" id="{3ED4604F-4469-3882-5C0B-D57B23B03A22}"/>
              </a:ext>
            </a:extLst>
          </p:cNvPr>
          <p:cNvSpPr/>
          <p:nvPr/>
        </p:nvSpPr>
        <p:spPr>
          <a:xfrm>
            <a:off x="8356797" y="772187"/>
            <a:ext cx="385352" cy="387395"/>
          </a:xfrm>
          <a:prstGeom prst="star5">
            <a:avLst>
              <a:gd name="adj" fmla="val 21233"/>
              <a:gd name="hf" fmla="val 105146"/>
              <a:gd name="vf" fmla="val 110557"/>
            </a:avLst>
          </a:prstGeom>
          <a:solidFill>
            <a:srgbClr val="D133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Star: 5 Points 26">
            <a:extLst>
              <a:ext uri="{FF2B5EF4-FFF2-40B4-BE49-F238E27FC236}">
                <a16:creationId xmlns:a16="http://schemas.microsoft.com/office/drawing/2014/main" id="{45D2B8A5-6F41-65B9-69E4-2753EF90DB18}"/>
              </a:ext>
            </a:extLst>
          </p:cNvPr>
          <p:cNvSpPr/>
          <p:nvPr/>
        </p:nvSpPr>
        <p:spPr>
          <a:xfrm>
            <a:off x="8351842" y="5684924"/>
            <a:ext cx="385352" cy="387395"/>
          </a:xfrm>
          <a:prstGeom prst="star5">
            <a:avLst>
              <a:gd name="adj" fmla="val 23368"/>
              <a:gd name="hf" fmla="val 105146"/>
              <a:gd name="vf" fmla="val 110557"/>
            </a:avLst>
          </a:prstGeom>
          <a:solidFill>
            <a:srgbClr val="D133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Star: 5 Points 28">
            <a:extLst>
              <a:ext uri="{FF2B5EF4-FFF2-40B4-BE49-F238E27FC236}">
                <a16:creationId xmlns:a16="http://schemas.microsoft.com/office/drawing/2014/main" id="{55C7AF25-4BBD-4564-1079-FE575F91ADFC}"/>
              </a:ext>
            </a:extLst>
          </p:cNvPr>
          <p:cNvSpPr/>
          <p:nvPr/>
        </p:nvSpPr>
        <p:spPr>
          <a:xfrm>
            <a:off x="1295543" y="1829895"/>
            <a:ext cx="385352" cy="387395"/>
          </a:xfrm>
          <a:prstGeom prst="star5">
            <a:avLst/>
          </a:prstGeom>
          <a:solidFill>
            <a:srgbClr val="D133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Star: 5 Points 29">
            <a:extLst>
              <a:ext uri="{FF2B5EF4-FFF2-40B4-BE49-F238E27FC236}">
                <a16:creationId xmlns:a16="http://schemas.microsoft.com/office/drawing/2014/main" id="{9C5818CD-6F96-7739-5B75-6B018C1A0148}"/>
              </a:ext>
            </a:extLst>
          </p:cNvPr>
          <p:cNvSpPr/>
          <p:nvPr/>
        </p:nvSpPr>
        <p:spPr>
          <a:xfrm>
            <a:off x="2861803" y="615014"/>
            <a:ext cx="385352" cy="387395"/>
          </a:xfrm>
          <a:prstGeom prst="star5">
            <a:avLst/>
          </a:prstGeom>
          <a:solidFill>
            <a:srgbClr val="FF8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tar: 5 Points 30">
            <a:extLst>
              <a:ext uri="{FF2B5EF4-FFF2-40B4-BE49-F238E27FC236}">
                <a16:creationId xmlns:a16="http://schemas.microsoft.com/office/drawing/2014/main" id="{2DA74A07-8F8E-9FEF-E748-41637FFA0F69}"/>
              </a:ext>
            </a:extLst>
          </p:cNvPr>
          <p:cNvSpPr/>
          <p:nvPr/>
        </p:nvSpPr>
        <p:spPr>
          <a:xfrm>
            <a:off x="1923322" y="2750965"/>
            <a:ext cx="385352" cy="387395"/>
          </a:xfrm>
          <a:prstGeom prst="star5">
            <a:avLst/>
          </a:prstGeom>
          <a:solidFill>
            <a:srgbClr val="FF8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Star: 5 Points 31">
            <a:extLst>
              <a:ext uri="{FF2B5EF4-FFF2-40B4-BE49-F238E27FC236}">
                <a16:creationId xmlns:a16="http://schemas.microsoft.com/office/drawing/2014/main" id="{D4AA851C-5E78-8E70-92FE-FA2FC2A72F6C}"/>
              </a:ext>
            </a:extLst>
          </p:cNvPr>
          <p:cNvSpPr/>
          <p:nvPr/>
        </p:nvSpPr>
        <p:spPr>
          <a:xfrm>
            <a:off x="9853584" y="5613014"/>
            <a:ext cx="385352" cy="387395"/>
          </a:xfrm>
          <a:prstGeom prst="star5">
            <a:avLst>
              <a:gd name="adj" fmla="val 0"/>
              <a:gd name="hf" fmla="val 105146"/>
              <a:gd name="vf" fmla="val 110557"/>
            </a:avLst>
          </a:prstGeom>
          <a:solidFill>
            <a:srgbClr val="FF8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ar: 5 Points 32">
            <a:extLst>
              <a:ext uri="{FF2B5EF4-FFF2-40B4-BE49-F238E27FC236}">
                <a16:creationId xmlns:a16="http://schemas.microsoft.com/office/drawing/2014/main" id="{56D1110B-D25B-1B9C-D931-46D35B987C8F}"/>
              </a:ext>
            </a:extLst>
          </p:cNvPr>
          <p:cNvSpPr/>
          <p:nvPr/>
        </p:nvSpPr>
        <p:spPr>
          <a:xfrm>
            <a:off x="11454779" y="2169287"/>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ar: 5 Points 34">
            <a:extLst>
              <a:ext uri="{FF2B5EF4-FFF2-40B4-BE49-F238E27FC236}">
                <a16:creationId xmlns:a16="http://schemas.microsoft.com/office/drawing/2014/main" id="{1F1A90BD-E92E-7E91-1A2C-8E8F0BC0B3D7}"/>
              </a:ext>
            </a:extLst>
          </p:cNvPr>
          <p:cNvSpPr/>
          <p:nvPr/>
        </p:nvSpPr>
        <p:spPr>
          <a:xfrm>
            <a:off x="175318" y="4364361"/>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Star: 5 Points 35">
            <a:extLst>
              <a:ext uri="{FF2B5EF4-FFF2-40B4-BE49-F238E27FC236}">
                <a16:creationId xmlns:a16="http://schemas.microsoft.com/office/drawing/2014/main" id="{57ECBC6C-16B8-7D99-10DD-C15F613712A8}"/>
              </a:ext>
            </a:extLst>
          </p:cNvPr>
          <p:cNvSpPr/>
          <p:nvPr/>
        </p:nvSpPr>
        <p:spPr>
          <a:xfrm>
            <a:off x="1545230" y="226571"/>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ECDE8BB1-8B88-E859-21C2-9A27CDA53F1C}"/>
              </a:ext>
            </a:extLst>
          </p:cNvPr>
          <p:cNvSpPr/>
          <p:nvPr/>
        </p:nvSpPr>
        <p:spPr>
          <a:xfrm>
            <a:off x="6102766" y="618099"/>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ar: 5 Points 9">
            <a:extLst>
              <a:ext uri="{FF2B5EF4-FFF2-40B4-BE49-F238E27FC236}">
                <a16:creationId xmlns:a16="http://schemas.microsoft.com/office/drawing/2014/main" id="{FE107A07-EE02-7249-DAFC-3D06E4E48164}"/>
              </a:ext>
            </a:extLst>
          </p:cNvPr>
          <p:cNvSpPr/>
          <p:nvPr/>
        </p:nvSpPr>
        <p:spPr>
          <a:xfrm>
            <a:off x="5005817" y="6003546"/>
            <a:ext cx="385352" cy="387395"/>
          </a:xfrm>
          <a:prstGeom prst="star5">
            <a:avLst/>
          </a:prstGeom>
          <a:solidFill>
            <a:srgbClr val="D133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tar: 5 Points 17">
            <a:extLst>
              <a:ext uri="{FF2B5EF4-FFF2-40B4-BE49-F238E27FC236}">
                <a16:creationId xmlns:a16="http://schemas.microsoft.com/office/drawing/2014/main" id="{2213580A-D835-A46D-D463-70553C1FD18C}"/>
              </a:ext>
            </a:extLst>
          </p:cNvPr>
          <p:cNvSpPr/>
          <p:nvPr/>
        </p:nvSpPr>
        <p:spPr>
          <a:xfrm>
            <a:off x="7198326" y="227376"/>
            <a:ext cx="385352" cy="387395"/>
          </a:xfrm>
          <a:prstGeom prst="star5">
            <a:avLst/>
          </a:prstGeom>
          <a:solidFill>
            <a:srgbClr val="FF8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ar: 5 Points 19">
            <a:extLst>
              <a:ext uri="{FF2B5EF4-FFF2-40B4-BE49-F238E27FC236}">
                <a16:creationId xmlns:a16="http://schemas.microsoft.com/office/drawing/2014/main" id="{5980F480-AF48-8C99-5800-3D60A2EA753E}"/>
              </a:ext>
            </a:extLst>
          </p:cNvPr>
          <p:cNvSpPr/>
          <p:nvPr/>
        </p:nvSpPr>
        <p:spPr>
          <a:xfrm>
            <a:off x="4270888" y="421572"/>
            <a:ext cx="385352" cy="387395"/>
          </a:xfrm>
          <a:prstGeom prst="star5">
            <a:avLst/>
          </a:prstGeom>
          <a:solidFill>
            <a:srgbClr val="D133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tar: 5 Points 21">
            <a:extLst>
              <a:ext uri="{FF2B5EF4-FFF2-40B4-BE49-F238E27FC236}">
                <a16:creationId xmlns:a16="http://schemas.microsoft.com/office/drawing/2014/main" id="{68BA386A-B166-12A9-E5D5-0A42A36EAD31}"/>
              </a:ext>
            </a:extLst>
          </p:cNvPr>
          <p:cNvSpPr/>
          <p:nvPr/>
        </p:nvSpPr>
        <p:spPr>
          <a:xfrm>
            <a:off x="6057254" y="5560186"/>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825E154-F482-00CE-2F71-866E967BF13D}"/>
              </a:ext>
            </a:extLst>
          </p:cNvPr>
          <p:cNvSpPr txBox="1"/>
          <p:nvPr/>
        </p:nvSpPr>
        <p:spPr>
          <a:xfrm>
            <a:off x="2492684" y="1511196"/>
            <a:ext cx="7372811" cy="707886"/>
          </a:xfrm>
          <a:prstGeom prst="rect">
            <a:avLst/>
          </a:prstGeom>
          <a:solidFill>
            <a:srgbClr val="DF1995"/>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GB" sz="4000" b="1">
                <a:latin typeface="Arial"/>
                <a:cs typeface="Arial"/>
              </a:rPr>
              <a:t>WELCOME TO WOW</a:t>
            </a:r>
          </a:p>
        </p:txBody>
      </p:sp>
      <p:sp>
        <p:nvSpPr>
          <p:cNvPr id="2" name="Star: 5 Points 1">
            <a:extLst>
              <a:ext uri="{FF2B5EF4-FFF2-40B4-BE49-F238E27FC236}">
                <a16:creationId xmlns:a16="http://schemas.microsoft.com/office/drawing/2014/main" id="{641DACBF-358E-1508-BD65-8966C237A651}"/>
              </a:ext>
            </a:extLst>
          </p:cNvPr>
          <p:cNvSpPr/>
          <p:nvPr/>
        </p:nvSpPr>
        <p:spPr>
          <a:xfrm>
            <a:off x="9099758" y="748088"/>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tar: 5 Points 5">
            <a:extLst>
              <a:ext uri="{FF2B5EF4-FFF2-40B4-BE49-F238E27FC236}">
                <a16:creationId xmlns:a16="http://schemas.microsoft.com/office/drawing/2014/main" id="{1360D228-25D6-E15B-0DCE-D59EB2917CFD}"/>
              </a:ext>
            </a:extLst>
          </p:cNvPr>
          <p:cNvSpPr/>
          <p:nvPr/>
        </p:nvSpPr>
        <p:spPr>
          <a:xfrm>
            <a:off x="7395057" y="6194404"/>
            <a:ext cx="385352" cy="387395"/>
          </a:xfrm>
          <a:prstGeom prst="star5">
            <a:avLst/>
          </a:prstGeom>
          <a:solidFill>
            <a:srgbClr val="FF8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tar: 5 Points 16">
            <a:extLst>
              <a:ext uri="{FF2B5EF4-FFF2-40B4-BE49-F238E27FC236}">
                <a16:creationId xmlns:a16="http://schemas.microsoft.com/office/drawing/2014/main" id="{05E6964E-DA52-7790-D1DA-F19BD12C3E38}"/>
              </a:ext>
            </a:extLst>
          </p:cNvPr>
          <p:cNvSpPr/>
          <p:nvPr/>
        </p:nvSpPr>
        <p:spPr>
          <a:xfrm>
            <a:off x="3701293" y="5496979"/>
            <a:ext cx="385352" cy="387395"/>
          </a:xfrm>
          <a:prstGeom prst="star5">
            <a:avLst/>
          </a:prstGeom>
          <a:solidFill>
            <a:srgbClr val="FF8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tar: 5 Points 18">
            <a:extLst>
              <a:ext uri="{FF2B5EF4-FFF2-40B4-BE49-F238E27FC236}">
                <a16:creationId xmlns:a16="http://schemas.microsoft.com/office/drawing/2014/main" id="{327E29BD-EBEE-895B-E3C8-68BD500DAE83}"/>
              </a:ext>
            </a:extLst>
          </p:cNvPr>
          <p:cNvSpPr/>
          <p:nvPr/>
        </p:nvSpPr>
        <p:spPr>
          <a:xfrm>
            <a:off x="2867185" y="6205948"/>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A1CDBB11-3437-1B40-252E-26E5FDF2DEE2}"/>
              </a:ext>
            </a:extLst>
          </p:cNvPr>
          <p:cNvPicPr>
            <a:picLocks noChangeAspect="1"/>
          </p:cNvPicPr>
          <p:nvPr/>
        </p:nvPicPr>
        <p:blipFill>
          <a:blip r:embed="rId5"/>
          <a:stretch>
            <a:fillRect/>
          </a:stretch>
        </p:blipFill>
        <p:spPr>
          <a:xfrm rot="20833583">
            <a:off x="194149" y="2379647"/>
            <a:ext cx="1861079" cy="1861079"/>
          </a:xfrm>
          <a:prstGeom prst="rect">
            <a:avLst/>
          </a:prstGeom>
        </p:spPr>
      </p:pic>
      <p:pic>
        <p:nvPicPr>
          <p:cNvPr id="24" name="Picture 23">
            <a:extLst>
              <a:ext uri="{FF2B5EF4-FFF2-40B4-BE49-F238E27FC236}">
                <a16:creationId xmlns:a16="http://schemas.microsoft.com/office/drawing/2014/main" id="{7CFF2F84-71A6-70EA-CB66-2B441C504A11}"/>
              </a:ext>
            </a:extLst>
          </p:cNvPr>
          <p:cNvPicPr>
            <a:picLocks noChangeAspect="1"/>
          </p:cNvPicPr>
          <p:nvPr/>
        </p:nvPicPr>
        <p:blipFill>
          <a:blip r:embed="rId6"/>
          <a:stretch>
            <a:fillRect/>
          </a:stretch>
        </p:blipFill>
        <p:spPr>
          <a:xfrm rot="20882764">
            <a:off x="10185150" y="4714166"/>
            <a:ext cx="1861080" cy="1861080"/>
          </a:xfrm>
          <a:prstGeom prst="rect">
            <a:avLst/>
          </a:prstGeom>
        </p:spPr>
      </p:pic>
      <p:pic>
        <p:nvPicPr>
          <p:cNvPr id="37" name="Picture 36">
            <a:extLst>
              <a:ext uri="{FF2B5EF4-FFF2-40B4-BE49-F238E27FC236}">
                <a16:creationId xmlns:a16="http://schemas.microsoft.com/office/drawing/2014/main" id="{F84B3EB6-81BB-BE26-E862-AACF884F1B07}"/>
              </a:ext>
            </a:extLst>
          </p:cNvPr>
          <p:cNvPicPr>
            <a:picLocks noChangeAspect="1"/>
          </p:cNvPicPr>
          <p:nvPr/>
        </p:nvPicPr>
        <p:blipFill>
          <a:blip r:embed="rId7"/>
          <a:stretch>
            <a:fillRect/>
          </a:stretch>
        </p:blipFill>
        <p:spPr>
          <a:xfrm rot="802258">
            <a:off x="519263" y="4618099"/>
            <a:ext cx="1876081" cy="1876081"/>
          </a:xfrm>
          <a:prstGeom prst="rect">
            <a:avLst/>
          </a:prstGeom>
        </p:spPr>
      </p:pic>
      <p:pic>
        <p:nvPicPr>
          <p:cNvPr id="39" name="Picture 38">
            <a:extLst>
              <a:ext uri="{FF2B5EF4-FFF2-40B4-BE49-F238E27FC236}">
                <a16:creationId xmlns:a16="http://schemas.microsoft.com/office/drawing/2014/main" id="{E20F42A9-4185-7253-DCAF-3C20A3C3C9A7}"/>
              </a:ext>
            </a:extLst>
          </p:cNvPr>
          <p:cNvPicPr>
            <a:picLocks noChangeAspect="1"/>
          </p:cNvPicPr>
          <p:nvPr/>
        </p:nvPicPr>
        <p:blipFill>
          <a:blip r:embed="rId8"/>
          <a:stretch>
            <a:fillRect/>
          </a:stretch>
        </p:blipFill>
        <p:spPr>
          <a:xfrm rot="868959">
            <a:off x="10045142" y="2444861"/>
            <a:ext cx="1900362" cy="1900362"/>
          </a:xfrm>
          <a:prstGeom prst="rect">
            <a:avLst/>
          </a:prstGeom>
        </p:spPr>
      </p:pic>
      <p:pic>
        <p:nvPicPr>
          <p:cNvPr id="41" name="Picture 40" descr="A black and white image of a street&#10;&#10;Description automatically generated">
            <a:extLst>
              <a:ext uri="{FF2B5EF4-FFF2-40B4-BE49-F238E27FC236}">
                <a16:creationId xmlns:a16="http://schemas.microsoft.com/office/drawing/2014/main" id="{A00ECD17-1060-A472-7A04-56F2A147B98A}"/>
              </a:ext>
            </a:extLst>
          </p:cNvPr>
          <p:cNvPicPr>
            <a:picLocks noChangeAspect="1"/>
          </p:cNvPicPr>
          <p:nvPr/>
        </p:nvPicPr>
        <p:blipFill>
          <a:blip r:embed="rId9"/>
          <a:stretch>
            <a:fillRect/>
          </a:stretch>
        </p:blipFill>
        <p:spPr>
          <a:xfrm>
            <a:off x="174787" y="132501"/>
            <a:ext cx="1506108" cy="1290949"/>
          </a:xfrm>
          <a:prstGeom prst="rect">
            <a:avLst/>
          </a:prstGeom>
        </p:spPr>
      </p:pic>
      <p:pic>
        <p:nvPicPr>
          <p:cNvPr id="4" name="Recorded Sound">
            <a:hlinkClick r:id="" action="ppaction://media"/>
            <a:extLst>
              <a:ext uri="{FF2B5EF4-FFF2-40B4-BE49-F238E27FC236}">
                <a16:creationId xmlns:a16="http://schemas.microsoft.com/office/drawing/2014/main" id="{AC84F37E-F44D-CC72-061E-915629189C1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92405" y="248319"/>
            <a:ext cx="1355050" cy="1355050"/>
          </a:xfrm>
          <a:prstGeom prst="rect">
            <a:avLst/>
          </a:prstGeom>
        </p:spPr>
      </p:pic>
      <p:sp>
        <p:nvSpPr>
          <p:cNvPr id="8" name="Star: 5 Points 7">
            <a:extLst>
              <a:ext uri="{FF2B5EF4-FFF2-40B4-BE49-F238E27FC236}">
                <a16:creationId xmlns:a16="http://schemas.microsoft.com/office/drawing/2014/main" id="{9512E46C-5C3F-D655-5151-4988B180B47E}"/>
              </a:ext>
            </a:extLst>
          </p:cNvPr>
          <p:cNvSpPr/>
          <p:nvPr/>
        </p:nvSpPr>
        <p:spPr>
          <a:xfrm>
            <a:off x="9292434" y="6072319"/>
            <a:ext cx="385352" cy="387395"/>
          </a:xfrm>
          <a:prstGeom prst="star5">
            <a:avLst/>
          </a:prstGeom>
          <a:solidFill>
            <a:srgbClr val="A7D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693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922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D452D7-52CB-2AF1-B50C-30818F420D6D}"/>
              </a:ext>
            </a:extLst>
          </p:cNvPr>
          <p:cNvSpPr/>
          <p:nvPr/>
        </p:nvSpPr>
        <p:spPr>
          <a:xfrm>
            <a:off x="-18221" y="0"/>
            <a:ext cx="12204045" cy="6858000"/>
          </a:xfrm>
          <a:prstGeom prst="rect">
            <a:avLst/>
          </a:prstGeom>
          <a:solidFill>
            <a:srgbClr val="F392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E1DC00"/>
              </a:solidFill>
            </a:endParaRPr>
          </a:p>
        </p:txBody>
      </p:sp>
      <p:pic>
        <p:nvPicPr>
          <p:cNvPr id="2" name="Online Media 1" title="WOW 2021/22 launch video">
            <a:hlinkClick r:id="" action="ppaction://media"/>
            <a:extLst>
              <a:ext uri="{FF2B5EF4-FFF2-40B4-BE49-F238E27FC236}">
                <a16:creationId xmlns:a16="http://schemas.microsoft.com/office/drawing/2014/main" id="{82858A61-5B60-4DCA-8751-722E5A6EDA0C}"/>
              </a:ext>
            </a:extLst>
          </p:cNvPr>
          <p:cNvPicPr>
            <a:picLocks noRot="1" noChangeAspect="1"/>
          </p:cNvPicPr>
          <p:nvPr>
            <a:videoFile r:link="rId1"/>
          </p:nvPr>
        </p:nvPicPr>
        <p:blipFill>
          <a:blip r:embed="rId6"/>
          <a:stretch>
            <a:fillRect/>
          </a:stretch>
        </p:blipFill>
        <p:spPr>
          <a:xfrm>
            <a:off x="2224906" y="1878827"/>
            <a:ext cx="7717790" cy="4341257"/>
          </a:xfrm>
          <a:prstGeom prst="rect">
            <a:avLst/>
          </a:prstGeom>
          <a:ln w="127000" cap="sq">
            <a:solidFill>
              <a:schemeClr val="bg1"/>
            </a:solidFill>
            <a:miter lim="800000"/>
          </a:ln>
          <a:effectLst>
            <a:outerShdw blurRad="57150" dist="50800" dir="2700000" algn="tl" rotWithShape="0">
              <a:srgbClr val="000000">
                <a:alpha val="40000"/>
              </a:srgbClr>
            </a:outerShdw>
          </a:effectLst>
        </p:spPr>
      </p:pic>
      <p:pic>
        <p:nvPicPr>
          <p:cNvPr id="7" name="Picture 6" descr="A black and white image of a street&#10;&#10;Description automatically generated">
            <a:extLst>
              <a:ext uri="{FF2B5EF4-FFF2-40B4-BE49-F238E27FC236}">
                <a16:creationId xmlns:a16="http://schemas.microsoft.com/office/drawing/2014/main" id="{865F8C0C-26FC-CF44-95A3-0E4071D5D8A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sp>
        <p:nvSpPr>
          <p:cNvPr id="3" name="TextBox 2">
            <a:extLst>
              <a:ext uri="{FF2B5EF4-FFF2-40B4-BE49-F238E27FC236}">
                <a16:creationId xmlns:a16="http://schemas.microsoft.com/office/drawing/2014/main" id="{8EA1A7E3-85E0-4934-A9E2-09FA91BB865B}"/>
              </a:ext>
            </a:extLst>
          </p:cNvPr>
          <p:cNvSpPr txBox="1"/>
          <p:nvPr/>
        </p:nvSpPr>
        <p:spPr>
          <a:xfrm>
            <a:off x="2103869" y="779349"/>
            <a:ext cx="7984261" cy="830997"/>
          </a:xfrm>
          <a:prstGeom prst="rect">
            <a:avLst/>
          </a:prstGeom>
          <a:solidFill>
            <a:schemeClr val="bg1"/>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GB" sz="4800" b="1">
                <a:latin typeface="Arial" panose="020B0604020202020204" pitchFamily="34" charset="0"/>
                <a:cs typeface="Arial" panose="020B0604020202020204" pitchFamily="34" charset="0"/>
              </a:rPr>
              <a:t>WHAT IS WOW?</a:t>
            </a:r>
          </a:p>
        </p:txBody>
      </p:sp>
      <p:pic>
        <p:nvPicPr>
          <p:cNvPr id="5" name="Recorded Sound">
            <a:hlinkClick r:id="" action="ppaction://media"/>
            <a:extLst>
              <a:ext uri="{FF2B5EF4-FFF2-40B4-BE49-F238E27FC236}">
                <a16:creationId xmlns:a16="http://schemas.microsoft.com/office/drawing/2014/main" id="{87FDD42A-B018-3E48-2D57-36441B877A5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625885" y="364318"/>
            <a:ext cx="1246028" cy="1246028"/>
          </a:xfrm>
          <a:prstGeom prst="rect">
            <a:avLst/>
          </a:prstGeom>
        </p:spPr>
      </p:pic>
    </p:spTree>
    <p:extLst>
      <p:ext uri="{BB962C8B-B14F-4D97-AF65-F5344CB8AC3E}">
        <p14:creationId xmlns:p14="http://schemas.microsoft.com/office/powerpoint/2010/main" val="147311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476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F1995"/>
        </a:solidFill>
        <a:effectLst/>
      </p:bgPr>
    </p:bg>
    <p:spTree>
      <p:nvGrpSpPr>
        <p:cNvPr id="1" name=""/>
        <p:cNvGrpSpPr/>
        <p:nvPr/>
      </p:nvGrpSpPr>
      <p:grpSpPr>
        <a:xfrm>
          <a:off x="0" y="0"/>
          <a:ext cx="0" cy="0"/>
          <a:chOff x="0" y="0"/>
          <a:chExt cx="0" cy="0"/>
        </a:xfrm>
      </p:grpSpPr>
      <p:pic>
        <p:nvPicPr>
          <p:cNvPr id="13" name="Picture 12" descr="A screenshot of a game&#10;&#10;Description automatically generated">
            <a:extLst>
              <a:ext uri="{FF2B5EF4-FFF2-40B4-BE49-F238E27FC236}">
                <a16:creationId xmlns:a16="http://schemas.microsoft.com/office/drawing/2014/main" id="{D789CC2A-6EBE-1159-425C-18C1C8FDB9D5}"/>
              </a:ext>
            </a:extLst>
          </p:cNvPr>
          <p:cNvPicPr>
            <a:picLocks noChangeAspect="1"/>
          </p:cNvPicPr>
          <p:nvPr/>
        </p:nvPicPr>
        <p:blipFill rotWithShape="1">
          <a:blip r:embed="rId5">
            <a:extLst>
              <a:ext uri="{28A0092B-C50C-407E-A947-70E740481C1C}">
                <a14:useLocalDpi xmlns:a14="http://schemas.microsoft.com/office/drawing/2010/main" val="0"/>
              </a:ext>
            </a:extLst>
          </a:blip>
          <a:srcRect t="5280" b="5633"/>
          <a:stretch/>
        </p:blipFill>
        <p:spPr>
          <a:xfrm>
            <a:off x="1032331" y="1675342"/>
            <a:ext cx="10539459" cy="46676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black and white image of a street&#10;&#10;Description automatically generated">
            <a:extLst>
              <a:ext uri="{FF2B5EF4-FFF2-40B4-BE49-F238E27FC236}">
                <a16:creationId xmlns:a16="http://schemas.microsoft.com/office/drawing/2014/main" id="{AEC5D28F-0B2C-C77D-C964-394FD30AA52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sp>
        <p:nvSpPr>
          <p:cNvPr id="5" name="TextBox 4">
            <a:extLst>
              <a:ext uri="{FF2B5EF4-FFF2-40B4-BE49-F238E27FC236}">
                <a16:creationId xmlns:a16="http://schemas.microsoft.com/office/drawing/2014/main" id="{4C1BF245-68F7-4525-6901-6D218F5CEBF9}"/>
              </a:ext>
            </a:extLst>
          </p:cNvPr>
          <p:cNvSpPr txBox="1"/>
          <p:nvPr/>
        </p:nvSpPr>
        <p:spPr>
          <a:xfrm>
            <a:off x="2848008" y="785172"/>
            <a:ext cx="6662237" cy="70788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4000" b="1">
                <a:latin typeface="Arial" panose="020B0604020202020204" pitchFamily="34" charset="0"/>
              </a:rPr>
              <a:t>WOW TRAVEL TRACKER</a:t>
            </a:r>
          </a:p>
        </p:txBody>
      </p:sp>
      <p:pic>
        <p:nvPicPr>
          <p:cNvPr id="3" name="Picture 2">
            <a:extLst>
              <a:ext uri="{FF2B5EF4-FFF2-40B4-BE49-F238E27FC236}">
                <a16:creationId xmlns:a16="http://schemas.microsoft.com/office/drawing/2014/main" id="{5D8A9275-97F1-F292-64F6-976BFC8D51E4}"/>
              </a:ext>
            </a:extLst>
          </p:cNvPr>
          <p:cNvPicPr>
            <a:picLocks noChangeAspect="1"/>
          </p:cNvPicPr>
          <p:nvPr/>
        </p:nvPicPr>
        <p:blipFill>
          <a:blip r:embed="rId7"/>
          <a:stretch>
            <a:fillRect/>
          </a:stretch>
        </p:blipFill>
        <p:spPr>
          <a:xfrm>
            <a:off x="1081168" y="1675342"/>
            <a:ext cx="10464520" cy="3230280"/>
          </a:xfrm>
          <a:prstGeom prst="rect">
            <a:avLst/>
          </a:prstGeom>
        </p:spPr>
      </p:pic>
      <p:pic>
        <p:nvPicPr>
          <p:cNvPr id="6" name="Picture 5">
            <a:extLst>
              <a:ext uri="{FF2B5EF4-FFF2-40B4-BE49-F238E27FC236}">
                <a16:creationId xmlns:a16="http://schemas.microsoft.com/office/drawing/2014/main" id="{1B1D499E-4018-28C9-8EE1-E9E86105D95E}"/>
              </a:ext>
            </a:extLst>
          </p:cNvPr>
          <p:cNvPicPr>
            <a:picLocks noChangeAspect="1"/>
          </p:cNvPicPr>
          <p:nvPr/>
        </p:nvPicPr>
        <p:blipFill>
          <a:blip r:embed="rId8"/>
          <a:stretch>
            <a:fillRect/>
          </a:stretch>
        </p:blipFill>
        <p:spPr>
          <a:xfrm>
            <a:off x="8966104" y="2533828"/>
            <a:ext cx="1176630" cy="1475360"/>
          </a:xfrm>
          <a:prstGeom prst="rect">
            <a:avLst/>
          </a:prstGeom>
        </p:spPr>
      </p:pic>
      <p:pic>
        <p:nvPicPr>
          <p:cNvPr id="8" name="Picture 7">
            <a:extLst>
              <a:ext uri="{FF2B5EF4-FFF2-40B4-BE49-F238E27FC236}">
                <a16:creationId xmlns:a16="http://schemas.microsoft.com/office/drawing/2014/main" id="{F0E3AAD5-CD28-131E-F474-DE2C6FBEEC0A}"/>
              </a:ext>
            </a:extLst>
          </p:cNvPr>
          <p:cNvPicPr>
            <a:picLocks noChangeAspect="1"/>
          </p:cNvPicPr>
          <p:nvPr/>
        </p:nvPicPr>
        <p:blipFill>
          <a:blip r:embed="rId9"/>
          <a:stretch>
            <a:fillRect/>
          </a:stretch>
        </p:blipFill>
        <p:spPr>
          <a:xfrm>
            <a:off x="1032331" y="1924954"/>
            <a:ext cx="2145978" cy="1217748"/>
          </a:xfrm>
          <a:prstGeom prst="rect">
            <a:avLst/>
          </a:prstGeom>
        </p:spPr>
      </p:pic>
      <p:pic>
        <p:nvPicPr>
          <p:cNvPr id="11" name="Picture 10">
            <a:extLst>
              <a:ext uri="{FF2B5EF4-FFF2-40B4-BE49-F238E27FC236}">
                <a16:creationId xmlns:a16="http://schemas.microsoft.com/office/drawing/2014/main" id="{E1BA1107-5E43-733B-49DB-6C6762FB72E2}"/>
              </a:ext>
            </a:extLst>
          </p:cNvPr>
          <p:cNvPicPr>
            <a:picLocks noChangeAspect="1"/>
          </p:cNvPicPr>
          <p:nvPr/>
        </p:nvPicPr>
        <p:blipFill>
          <a:blip r:embed="rId10"/>
          <a:stretch>
            <a:fillRect/>
          </a:stretch>
        </p:blipFill>
        <p:spPr>
          <a:xfrm>
            <a:off x="5862744" y="4410172"/>
            <a:ext cx="1432684" cy="902286"/>
          </a:xfrm>
          <a:prstGeom prst="rect">
            <a:avLst/>
          </a:prstGeom>
        </p:spPr>
      </p:pic>
      <p:pic>
        <p:nvPicPr>
          <p:cNvPr id="2" name="Slide 5">
            <a:hlinkClick r:id="" action="ppaction://media"/>
            <a:extLst>
              <a:ext uri="{FF2B5EF4-FFF2-40B4-BE49-F238E27FC236}">
                <a16:creationId xmlns:a16="http://schemas.microsoft.com/office/drawing/2014/main" id="{CF7E3AD0-63CE-E632-2077-8DBC3CB52BE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40299" y="338335"/>
            <a:ext cx="1154723" cy="1154723"/>
          </a:xfrm>
          <a:prstGeom prst="rect">
            <a:avLst/>
          </a:prstGeom>
        </p:spPr>
      </p:pic>
    </p:spTree>
    <p:extLst>
      <p:ext uri="{BB962C8B-B14F-4D97-AF65-F5344CB8AC3E}">
        <p14:creationId xmlns:p14="http://schemas.microsoft.com/office/powerpoint/2010/main" val="750724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3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F1995"/>
        </a:solidFill>
        <a:effectLst/>
      </p:bgPr>
    </p:bg>
    <p:spTree>
      <p:nvGrpSpPr>
        <p:cNvPr id="1" name=""/>
        <p:cNvGrpSpPr/>
        <p:nvPr/>
      </p:nvGrpSpPr>
      <p:grpSpPr>
        <a:xfrm>
          <a:off x="0" y="0"/>
          <a:ext cx="0" cy="0"/>
          <a:chOff x="0" y="0"/>
          <a:chExt cx="0" cy="0"/>
        </a:xfrm>
      </p:grpSpPr>
      <p:pic>
        <p:nvPicPr>
          <p:cNvPr id="4" name="Picture 3" descr="A black and white image of a street&#10;&#10;Description automatically generated">
            <a:extLst>
              <a:ext uri="{FF2B5EF4-FFF2-40B4-BE49-F238E27FC236}">
                <a16:creationId xmlns:a16="http://schemas.microsoft.com/office/drawing/2014/main" id="{03774B8D-D475-6C28-FF57-755DD2E575F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sp>
        <p:nvSpPr>
          <p:cNvPr id="2" name="TextBox 1">
            <a:extLst>
              <a:ext uri="{FF2B5EF4-FFF2-40B4-BE49-F238E27FC236}">
                <a16:creationId xmlns:a16="http://schemas.microsoft.com/office/drawing/2014/main" id="{2C22C2AE-47E7-EDAD-7D73-C5682C870830}"/>
              </a:ext>
            </a:extLst>
          </p:cNvPr>
          <p:cNvSpPr txBox="1"/>
          <p:nvPr/>
        </p:nvSpPr>
        <p:spPr>
          <a:xfrm>
            <a:off x="2764881" y="914440"/>
            <a:ext cx="6662237" cy="70788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4000" b="1">
                <a:latin typeface="Arial" panose="020B0604020202020204" pitchFamily="34" charset="0"/>
              </a:rPr>
              <a:t>WOW TRAVEL TRACKER</a:t>
            </a:r>
          </a:p>
        </p:txBody>
      </p:sp>
      <p:pic>
        <p:nvPicPr>
          <p:cNvPr id="5" name="Picture 4" descr="A screenshot of a video game&#10;&#10;Description automatically generated">
            <a:extLst>
              <a:ext uri="{FF2B5EF4-FFF2-40B4-BE49-F238E27FC236}">
                <a16:creationId xmlns:a16="http://schemas.microsoft.com/office/drawing/2014/main" id="{A67E4947-FCB2-9188-6D65-D30B97C0CA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0259" y="1859087"/>
            <a:ext cx="9724514" cy="4288577"/>
          </a:xfrm>
          <a:prstGeom prst="rect">
            <a:avLst/>
          </a:prstGeom>
        </p:spPr>
      </p:pic>
      <p:pic>
        <p:nvPicPr>
          <p:cNvPr id="3" name="Slide 6">
            <a:hlinkClick r:id="" action="ppaction://media"/>
            <a:extLst>
              <a:ext uri="{FF2B5EF4-FFF2-40B4-BE49-F238E27FC236}">
                <a16:creationId xmlns:a16="http://schemas.microsoft.com/office/drawing/2014/main" id="{57EC7C56-C081-1DC5-8FCE-50648F25231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9990402" y="307587"/>
            <a:ext cx="1352879" cy="1352879"/>
          </a:xfrm>
          <a:prstGeom prst="rect">
            <a:avLst/>
          </a:prstGeom>
        </p:spPr>
      </p:pic>
    </p:spTree>
    <p:extLst>
      <p:ext uri="{BB962C8B-B14F-4D97-AF65-F5344CB8AC3E}">
        <p14:creationId xmlns:p14="http://schemas.microsoft.com/office/powerpoint/2010/main" val="19337495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9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F1995"/>
        </a:solidFill>
        <a:effectLst/>
      </p:bgPr>
    </p:bg>
    <p:spTree>
      <p:nvGrpSpPr>
        <p:cNvPr id="1" name=""/>
        <p:cNvGrpSpPr/>
        <p:nvPr/>
      </p:nvGrpSpPr>
      <p:grpSpPr>
        <a:xfrm>
          <a:off x="0" y="0"/>
          <a:ext cx="0" cy="0"/>
          <a:chOff x="0" y="0"/>
          <a:chExt cx="0" cy="0"/>
        </a:xfrm>
      </p:grpSpPr>
      <p:pic>
        <p:nvPicPr>
          <p:cNvPr id="3" name="Picture 2" descr="A black and white image of a street&#10;&#10;Description automatically generated">
            <a:extLst>
              <a:ext uri="{FF2B5EF4-FFF2-40B4-BE49-F238E27FC236}">
                <a16:creationId xmlns:a16="http://schemas.microsoft.com/office/drawing/2014/main" id="{595B5E04-7A57-1A72-6D3D-7B23DE531D6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sp>
        <p:nvSpPr>
          <p:cNvPr id="2" name="TextBox 1">
            <a:extLst>
              <a:ext uri="{FF2B5EF4-FFF2-40B4-BE49-F238E27FC236}">
                <a16:creationId xmlns:a16="http://schemas.microsoft.com/office/drawing/2014/main" id="{2B268DDE-44E4-2319-B8F1-301A0CDF6EB1}"/>
              </a:ext>
            </a:extLst>
          </p:cNvPr>
          <p:cNvSpPr txBox="1"/>
          <p:nvPr/>
        </p:nvSpPr>
        <p:spPr>
          <a:xfrm>
            <a:off x="2450555" y="306763"/>
            <a:ext cx="7167062" cy="70788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4000" b="1">
                <a:latin typeface="Arial" panose="020B0604020202020204" pitchFamily="34" charset="0"/>
              </a:rPr>
              <a:t>WOW TRAVEL TRACKER</a:t>
            </a:r>
          </a:p>
        </p:txBody>
      </p:sp>
      <p:sp>
        <p:nvSpPr>
          <p:cNvPr id="8" name="TextBox 7">
            <a:extLst>
              <a:ext uri="{FF2B5EF4-FFF2-40B4-BE49-F238E27FC236}">
                <a16:creationId xmlns:a16="http://schemas.microsoft.com/office/drawing/2014/main" id="{4B3BE8E0-F3D3-CBD9-CED6-F82CE64899BB}"/>
              </a:ext>
            </a:extLst>
          </p:cNvPr>
          <p:cNvSpPr txBox="1"/>
          <p:nvPr/>
        </p:nvSpPr>
        <p:spPr>
          <a:xfrm>
            <a:off x="4452469" y="1108282"/>
            <a:ext cx="3249390" cy="523220"/>
          </a:xfrm>
          <a:prstGeom prst="rect">
            <a:avLst/>
          </a:prstGeom>
          <a:solidFill>
            <a:srgbClr val="A7D500"/>
          </a:solid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en-GB" sz="2800" b="1" dirty="0">
                <a:latin typeface="Arial"/>
                <a:cs typeface="Arial"/>
              </a:rPr>
              <a:t>BATCH ENTRY</a:t>
            </a:r>
          </a:p>
        </p:txBody>
      </p:sp>
      <p:pic>
        <p:nvPicPr>
          <p:cNvPr id="19" name="Picture 18" descr="A screenshot of a game&#10;&#10;Description automatically generated">
            <a:extLst>
              <a:ext uri="{FF2B5EF4-FFF2-40B4-BE49-F238E27FC236}">
                <a16:creationId xmlns:a16="http://schemas.microsoft.com/office/drawing/2014/main" id="{ECFD955C-0EF8-19CD-88FD-971A52FB698E}"/>
              </a:ext>
            </a:extLst>
          </p:cNvPr>
          <p:cNvPicPr>
            <a:picLocks noChangeAspect="1"/>
          </p:cNvPicPr>
          <p:nvPr/>
        </p:nvPicPr>
        <p:blipFill rotWithShape="1">
          <a:blip r:embed="rId6">
            <a:extLst>
              <a:ext uri="{28A0092B-C50C-407E-A947-70E740481C1C}">
                <a14:useLocalDpi xmlns:a14="http://schemas.microsoft.com/office/drawing/2010/main" val="0"/>
              </a:ext>
            </a:extLst>
          </a:blip>
          <a:srcRect l="813" t="1685" r="1190" b="2606"/>
          <a:stretch/>
        </p:blipFill>
        <p:spPr>
          <a:xfrm>
            <a:off x="1514154" y="1787352"/>
            <a:ext cx="9811820" cy="4763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Oval 20">
            <a:extLst>
              <a:ext uri="{FF2B5EF4-FFF2-40B4-BE49-F238E27FC236}">
                <a16:creationId xmlns:a16="http://schemas.microsoft.com/office/drawing/2014/main" id="{E5B46389-DFAA-08E1-3ED2-1D7A72E751FD}"/>
              </a:ext>
            </a:extLst>
          </p:cNvPr>
          <p:cNvSpPr/>
          <p:nvPr/>
        </p:nvSpPr>
        <p:spPr>
          <a:xfrm>
            <a:off x="5374006" y="2125516"/>
            <a:ext cx="1290918" cy="677732"/>
          </a:xfrm>
          <a:prstGeom prst="ellipse">
            <a:avLst/>
          </a:prstGeom>
          <a:noFill/>
          <a:ln w="76200">
            <a:solidFill>
              <a:srgbClr val="DF1995"/>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Left 22">
            <a:extLst>
              <a:ext uri="{FF2B5EF4-FFF2-40B4-BE49-F238E27FC236}">
                <a16:creationId xmlns:a16="http://schemas.microsoft.com/office/drawing/2014/main" id="{44B3D32E-0E22-0895-B6DE-517F6A083B84}"/>
              </a:ext>
            </a:extLst>
          </p:cNvPr>
          <p:cNvSpPr/>
          <p:nvPr/>
        </p:nvSpPr>
        <p:spPr>
          <a:xfrm rot="12038720">
            <a:off x="4266113" y="1507903"/>
            <a:ext cx="1183341" cy="935915"/>
          </a:xfrm>
          <a:prstGeom prst="leftArrow">
            <a:avLst>
              <a:gd name="adj1" fmla="val 37218"/>
              <a:gd name="adj2" fmla="val 54365"/>
            </a:avLst>
          </a:prstGeom>
          <a:solidFill>
            <a:srgbClr val="A7D5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1B301209-8785-7A0B-43CA-2CD3EE1FE348}"/>
              </a:ext>
            </a:extLst>
          </p:cNvPr>
          <p:cNvSpPr/>
          <p:nvPr/>
        </p:nvSpPr>
        <p:spPr>
          <a:xfrm rot="16200000">
            <a:off x="3187108" y="3418833"/>
            <a:ext cx="1290918" cy="832692"/>
          </a:xfrm>
          <a:prstGeom prst="ellipse">
            <a:avLst/>
          </a:prstGeom>
          <a:noFill/>
          <a:ln w="76200">
            <a:solidFill>
              <a:srgbClr val="DF1995"/>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Left 26">
            <a:extLst>
              <a:ext uri="{FF2B5EF4-FFF2-40B4-BE49-F238E27FC236}">
                <a16:creationId xmlns:a16="http://schemas.microsoft.com/office/drawing/2014/main" id="{221D8402-2297-DE4E-580A-1F03E9E4E862}"/>
              </a:ext>
            </a:extLst>
          </p:cNvPr>
          <p:cNvSpPr/>
          <p:nvPr/>
        </p:nvSpPr>
        <p:spPr>
          <a:xfrm rot="12038720">
            <a:off x="2086292" y="2587999"/>
            <a:ext cx="1183341" cy="935915"/>
          </a:xfrm>
          <a:prstGeom prst="leftArrow">
            <a:avLst>
              <a:gd name="adj1" fmla="val 41582"/>
              <a:gd name="adj2" fmla="val 50000"/>
            </a:avLst>
          </a:prstGeom>
          <a:solidFill>
            <a:srgbClr val="A7D5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Slide 7">
            <a:hlinkClick r:id="" action="ppaction://media"/>
            <a:extLst>
              <a:ext uri="{FF2B5EF4-FFF2-40B4-BE49-F238E27FC236}">
                <a16:creationId xmlns:a16="http://schemas.microsoft.com/office/drawing/2014/main" id="{C8275E27-34D0-7A2C-A732-7F53A4E288D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33978" y="194167"/>
            <a:ext cx="1437335" cy="1437335"/>
          </a:xfrm>
          <a:prstGeom prst="rect">
            <a:avLst/>
          </a:prstGeom>
        </p:spPr>
      </p:pic>
    </p:spTree>
    <p:extLst>
      <p:ext uri="{BB962C8B-B14F-4D97-AF65-F5344CB8AC3E}">
        <p14:creationId xmlns:p14="http://schemas.microsoft.com/office/powerpoint/2010/main" val="2464235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92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F1995"/>
        </a:solidFill>
        <a:effectLst/>
      </p:bgPr>
    </p:bg>
    <p:spTree>
      <p:nvGrpSpPr>
        <p:cNvPr id="1" name="">
          <a:extLst>
            <a:ext uri="{FF2B5EF4-FFF2-40B4-BE49-F238E27FC236}">
              <a16:creationId xmlns:a16="http://schemas.microsoft.com/office/drawing/2014/main" id="{A9D9592A-68C4-33D4-E6BE-C0F9CD233F7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9361541-F881-61E2-CB40-50E2674BC308}"/>
              </a:ext>
            </a:extLst>
          </p:cNvPr>
          <p:cNvPicPr>
            <a:picLocks noChangeAspect="1"/>
          </p:cNvPicPr>
          <p:nvPr/>
        </p:nvPicPr>
        <p:blipFill>
          <a:blip r:embed="rId5"/>
          <a:stretch>
            <a:fillRect/>
          </a:stretch>
        </p:blipFill>
        <p:spPr>
          <a:xfrm>
            <a:off x="2571462" y="1771833"/>
            <a:ext cx="7049076" cy="4864926"/>
          </a:xfrm>
          <a:prstGeom prst="rect">
            <a:avLst/>
          </a:prstGeom>
          <a:ln w="38100" cap="sq">
            <a:solidFill>
              <a:srgbClr val="A7D500"/>
            </a:solidFill>
            <a:prstDash val="solid"/>
            <a:miter lim="800000"/>
          </a:ln>
          <a:effectLst>
            <a:outerShdw blurRad="50800" dist="38100" dir="2700000" algn="tl" rotWithShape="0">
              <a:srgbClr val="000000">
                <a:alpha val="43000"/>
              </a:srgbClr>
            </a:outerShdw>
          </a:effectLst>
        </p:spPr>
      </p:pic>
      <p:sp>
        <p:nvSpPr>
          <p:cNvPr id="6" name="Oval 5">
            <a:extLst>
              <a:ext uri="{FF2B5EF4-FFF2-40B4-BE49-F238E27FC236}">
                <a16:creationId xmlns:a16="http://schemas.microsoft.com/office/drawing/2014/main" id="{A2A08190-DB6F-0107-5229-8DAD25B19462}"/>
              </a:ext>
            </a:extLst>
          </p:cNvPr>
          <p:cNvSpPr/>
          <p:nvPr/>
        </p:nvSpPr>
        <p:spPr>
          <a:xfrm>
            <a:off x="5326912" y="1691015"/>
            <a:ext cx="1562986" cy="665199"/>
          </a:xfrm>
          <a:prstGeom prst="ellipse">
            <a:avLst/>
          </a:prstGeom>
          <a:noFill/>
          <a:ln w="76200">
            <a:solidFill>
              <a:srgbClr val="DF1995"/>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Left 6">
            <a:extLst>
              <a:ext uri="{FF2B5EF4-FFF2-40B4-BE49-F238E27FC236}">
                <a16:creationId xmlns:a16="http://schemas.microsoft.com/office/drawing/2014/main" id="{351F19F2-7272-2BCE-5C45-F9EE07FF4E7D}"/>
              </a:ext>
            </a:extLst>
          </p:cNvPr>
          <p:cNvSpPr/>
          <p:nvPr/>
        </p:nvSpPr>
        <p:spPr>
          <a:xfrm rot="1761595">
            <a:off x="6596572" y="2049219"/>
            <a:ext cx="1376690" cy="935915"/>
          </a:xfrm>
          <a:prstGeom prst="leftArrow">
            <a:avLst>
              <a:gd name="adj1" fmla="val 39356"/>
              <a:gd name="adj2" fmla="val 50000"/>
            </a:avLst>
          </a:prstGeom>
          <a:solidFill>
            <a:srgbClr val="A7D5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black and white image of a street&#10;&#10;Description automatically generated">
            <a:extLst>
              <a:ext uri="{FF2B5EF4-FFF2-40B4-BE49-F238E27FC236}">
                <a16:creationId xmlns:a16="http://schemas.microsoft.com/office/drawing/2014/main" id="{441105DB-1D2A-C311-CBF4-1D022E3643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sp>
        <p:nvSpPr>
          <p:cNvPr id="2" name="TextBox 1">
            <a:extLst>
              <a:ext uri="{FF2B5EF4-FFF2-40B4-BE49-F238E27FC236}">
                <a16:creationId xmlns:a16="http://schemas.microsoft.com/office/drawing/2014/main" id="{E6B7462D-6F9E-3B69-1762-F7A048B3DBD7}"/>
              </a:ext>
            </a:extLst>
          </p:cNvPr>
          <p:cNvSpPr txBox="1"/>
          <p:nvPr/>
        </p:nvSpPr>
        <p:spPr>
          <a:xfrm>
            <a:off x="2450555" y="306763"/>
            <a:ext cx="7167062" cy="70788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4000" b="1">
                <a:latin typeface="Arial" panose="020B0604020202020204" pitchFamily="34" charset="0"/>
              </a:rPr>
              <a:t>WOW TRAVEL TRACKER</a:t>
            </a:r>
          </a:p>
        </p:txBody>
      </p:sp>
      <p:sp>
        <p:nvSpPr>
          <p:cNvPr id="8" name="TextBox 7">
            <a:extLst>
              <a:ext uri="{FF2B5EF4-FFF2-40B4-BE49-F238E27FC236}">
                <a16:creationId xmlns:a16="http://schemas.microsoft.com/office/drawing/2014/main" id="{EACAD672-4981-B57C-717D-28D081F49140}"/>
              </a:ext>
            </a:extLst>
          </p:cNvPr>
          <p:cNvSpPr txBox="1"/>
          <p:nvPr/>
        </p:nvSpPr>
        <p:spPr>
          <a:xfrm>
            <a:off x="4452469" y="1108282"/>
            <a:ext cx="3249390" cy="523220"/>
          </a:xfrm>
          <a:prstGeom prst="rect">
            <a:avLst/>
          </a:prstGeom>
          <a:solidFill>
            <a:srgbClr val="A7D500"/>
          </a:solid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en-GB" sz="2800" b="1">
                <a:latin typeface="Arial"/>
                <a:cs typeface="Arial"/>
              </a:rPr>
              <a:t>LEADERBOARD</a:t>
            </a:r>
          </a:p>
        </p:txBody>
      </p:sp>
      <p:pic>
        <p:nvPicPr>
          <p:cNvPr id="4" name="Recorded Sound">
            <a:hlinkClick r:id="" action="ppaction://media"/>
            <a:extLst>
              <a:ext uri="{FF2B5EF4-FFF2-40B4-BE49-F238E27FC236}">
                <a16:creationId xmlns:a16="http://schemas.microsoft.com/office/drawing/2014/main" id="{9956D3CE-90AB-2DAA-B791-8A04564789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10732" y="246720"/>
            <a:ext cx="1425881" cy="1425881"/>
          </a:xfrm>
          <a:prstGeom prst="rect">
            <a:avLst/>
          </a:prstGeom>
        </p:spPr>
      </p:pic>
    </p:spTree>
    <p:extLst>
      <p:ext uri="{BB962C8B-B14F-4D97-AF65-F5344CB8AC3E}">
        <p14:creationId xmlns:p14="http://schemas.microsoft.com/office/powerpoint/2010/main" val="322343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1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7CC0-112D-66F0-A963-20FE48E651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AA26562-9803-84FD-48E1-B2DB242BF05C}"/>
              </a:ext>
            </a:extLst>
          </p:cNvPr>
          <p:cNvSpPr/>
          <p:nvPr/>
        </p:nvSpPr>
        <p:spPr>
          <a:xfrm>
            <a:off x="-19055" y="0"/>
            <a:ext cx="12204045" cy="6858000"/>
          </a:xfrm>
          <a:prstGeom prst="rect">
            <a:avLst/>
          </a:prstGeom>
          <a:solidFill>
            <a:srgbClr val="FFD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E1DC00"/>
              </a:solidFill>
            </a:endParaRPr>
          </a:p>
        </p:txBody>
      </p:sp>
      <p:pic>
        <p:nvPicPr>
          <p:cNvPr id="2" name="Picture 1" descr="A black and white image of a street&#10;&#10;Description automatically generated">
            <a:extLst>
              <a:ext uri="{FF2B5EF4-FFF2-40B4-BE49-F238E27FC236}">
                <a16:creationId xmlns:a16="http://schemas.microsoft.com/office/drawing/2014/main" id="{004AAA45-7FDA-9AAA-4501-740E705606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8191" y="87654"/>
            <a:ext cx="1492156" cy="1278991"/>
          </a:xfrm>
          <a:prstGeom prst="rect">
            <a:avLst/>
          </a:prstGeom>
        </p:spPr>
      </p:pic>
      <p:grpSp>
        <p:nvGrpSpPr>
          <p:cNvPr id="6" name="Group 5">
            <a:extLst>
              <a:ext uri="{FF2B5EF4-FFF2-40B4-BE49-F238E27FC236}">
                <a16:creationId xmlns:a16="http://schemas.microsoft.com/office/drawing/2014/main" id="{71F6BD7F-B715-4047-D0F1-C4747E7063B0}"/>
              </a:ext>
            </a:extLst>
          </p:cNvPr>
          <p:cNvGrpSpPr/>
          <p:nvPr/>
        </p:nvGrpSpPr>
        <p:grpSpPr>
          <a:xfrm>
            <a:off x="984721" y="583462"/>
            <a:ext cx="10603558" cy="6355892"/>
            <a:chOff x="3411711" y="-1301295"/>
            <a:chExt cx="11146743" cy="7127641"/>
          </a:xfrm>
        </p:grpSpPr>
        <p:pic>
          <p:nvPicPr>
            <p:cNvPr id="18" name="Picture 17">
              <a:extLst>
                <a:ext uri="{FF2B5EF4-FFF2-40B4-BE49-F238E27FC236}">
                  <a16:creationId xmlns:a16="http://schemas.microsoft.com/office/drawing/2014/main" id="{7E59BE90-DA07-5E0D-F942-8A90D75D7C1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11711" y="550443"/>
              <a:ext cx="1524000" cy="1524000"/>
            </a:xfrm>
            <a:prstGeom prst="rect">
              <a:avLst/>
            </a:prstGeom>
          </p:spPr>
        </p:pic>
        <p:pic>
          <p:nvPicPr>
            <p:cNvPr id="20" name="Picture 19">
              <a:extLst>
                <a:ext uri="{FF2B5EF4-FFF2-40B4-BE49-F238E27FC236}">
                  <a16:creationId xmlns:a16="http://schemas.microsoft.com/office/drawing/2014/main" id="{3C75749E-D500-9441-A4D4-6E67E4902AB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65849" y="-1301295"/>
              <a:ext cx="1510792" cy="1510792"/>
            </a:xfrm>
            <a:prstGeom prst="rect">
              <a:avLst/>
            </a:prstGeom>
          </p:spPr>
        </p:pic>
        <p:pic>
          <p:nvPicPr>
            <p:cNvPr id="22" name="Picture 21">
              <a:extLst>
                <a:ext uri="{FF2B5EF4-FFF2-40B4-BE49-F238E27FC236}">
                  <a16:creationId xmlns:a16="http://schemas.microsoft.com/office/drawing/2014/main" id="{0D7AC91C-1160-F9AA-8D97-707C1E5EA37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77195" y="-1298156"/>
              <a:ext cx="1510792" cy="1510792"/>
            </a:xfrm>
            <a:prstGeom prst="rect">
              <a:avLst/>
            </a:prstGeom>
          </p:spPr>
        </p:pic>
        <p:pic>
          <p:nvPicPr>
            <p:cNvPr id="24" name="Picture 23">
              <a:extLst>
                <a:ext uri="{FF2B5EF4-FFF2-40B4-BE49-F238E27FC236}">
                  <a16:creationId xmlns:a16="http://schemas.microsoft.com/office/drawing/2014/main" id="{9CD2B9BC-2C37-A917-3E26-2D26B2F2C8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084911" y="-1288362"/>
              <a:ext cx="1510792" cy="1510792"/>
            </a:xfrm>
            <a:prstGeom prst="rect">
              <a:avLst/>
            </a:prstGeom>
          </p:spPr>
        </p:pic>
        <p:pic>
          <p:nvPicPr>
            <p:cNvPr id="26" name="Picture 25">
              <a:extLst>
                <a:ext uri="{FF2B5EF4-FFF2-40B4-BE49-F238E27FC236}">
                  <a16:creationId xmlns:a16="http://schemas.microsoft.com/office/drawing/2014/main" id="{E5BC38B7-32D6-C253-E0A8-BF81766739F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097012" y="-1301295"/>
              <a:ext cx="1510792" cy="1510792"/>
            </a:xfrm>
            <a:prstGeom prst="rect">
              <a:avLst/>
            </a:prstGeom>
          </p:spPr>
        </p:pic>
        <p:pic>
          <p:nvPicPr>
            <p:cNvPr id="28" name="Picture 27">
              <a:extLst>
                <a:ext uri="{FF2B5EF4-FFF2-40B4-BE49-F238E27FC236}">
                  <a16:creationId xmlns:a16="http://schemas.microsoft.com/office/drawing/2014/main" id="{7DFEAF0C-2BBA-4C12-6CAB-C7378203700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2994995" y="307453"/>
              <a:ext cx="1483360" cy="1483360"/>
            </a:xfrm>
            <a:prstGeom prst="rect">
              <a:avLst/>
            </a:prstGeom>
          </p:spPr>
        </p:pic>
        <p:pic>
          <p:nvPicPr>
            <p:cNvPr id="30" name="Picture 29">
              <a:extLst>
                <a:ext uri="{FF2B5EF4-FFF2-40B4-BE49-F238E27FC236}">
                  <a16:creationId xmlns:a16="http://schemas.microsoft.com/office/drawing/2014/main" id="{50A3BB4A-A92E-69C2-82BB-0EF50D67281C}"/>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3034454" y="2682429"/>
              <a:ext cx="1524000" cy="1524000"/>
            </a:xfrm>
            <a:prstGeom prst="rect">
              <a:avLst/>
            </a:prstGeom>
          </p:spPr>
        </p:pic>
        <p:pic>
          <p:nvPicPr>
            <p:cNvPr id="32" name="Picture 31">
              <a:extLst>
                <a:ext uri="{FF2B5EF4-FFF2-40B4-BE49-F238E27FC236}">
                  <a16:creationId xmlns:a16="http://schemas.microsoft.com/office/drawing/2014/main" id="{106331D7-ABB5-EF42-05A1-0C511F91FCC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731498" y="3673695"/>
              <a:ext cx="1510792" cy="1510792"/>
            </a:xfrm>
            <a:prstGeom prst="rect">
              <a:avLst/>
            </a:prstGeom>
          </p:spPr>
        </p:pic>
        <p:pic>
          <p:nvPicPr>
            <p:cNvPr id="34" name="Picture 33">
              <a:extLst>
                <a:ext uri="{FF2B5EF4-FFF2-40B4-BE49-F238E27FC236}">
                  <a16:creationId xmlns:a16="http://schemas.microsoft.com/office/drawing/2014/main" id="{A5E38FEB-D295-A071-8419-96C1B41ADBFF}"/>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215720" y="3591775"/>
              <a:ext cx="1510792" cy="1510792"/>
            </a:xfrm>
            <a:prstGeom prst="rect">
              <a:avLst/>
            </a:prstGeom>
          </p:spPr>
        </p:pic>
        <p:pic>
          <p:nvPicPr>
            <p:cNvPr id="36" name="Picture 35">
              <a:extLst>
                <a:ext uri="{FF2B5EF4-FFF2-40B4-BE49-F238E27FC236}">
                  <a16:creationId xmlns:a16="http://schemas.microsoft.com/office/drawing/2014/main" id="{B165604C-5107-FBBF-6423-C5CCE500F94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681384" y="3572271"/>
              <a:ext cx="1610706" cy="1610706"/>
            </a:xfrm>
            <a:prstGeom prst="rect">
              <a:avLst/>
            </a:prstGeom>
          </p:spPr>
        </p:pic>
        <p:pic>
          <p:nvPicPr>
            <p:cNvPr id="38" name="Picture 37">
              <a:extLst>
                <a:ext uri="{FF2B5EF4-FFF2-40B4-BE49-F238E27FC236}">
                  <a16:creationId xmlns:a16="http://schemas.microsoft.com/office/drawing/2014/main" id="{47373B6C-E321-B927-63AC-4AEC201E5B37}"/>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3470627" y="2867400"/>
              <a:ext cx="1483361" cy="1483361"/>
            </a:xfrm>
            <a:prstGeom prst="rect">
              <a:avLst/>
            </a:prstGeom>
          </p:spPr>
        </p:pic>
        <p:sp>
          <p:nvSpPr>
            <p:cNvPr id="39" name="TextBox 38">
              <a:extLst>
                <a:ext uri="{FF2B5EF4-FFF2-40B4-BE49-F238E27FC236}">
                  <a16:creationId xmlns:a16="http://schemas.microsoft.com/office/drawing/2014/main" id="{19A01D92-9859-DC8F-B95D-4DC7FA0F4441}"/>
                </a:ext>
              </a:extLst>
            </p:cNvPr>
            <p:cNvSpPr txBox="1"/>
            <p:nvPr/>
          </p:nvSpPr>
          <p:spPr>
            <a:xfrm>
              <a:off x="3619923" y="2124375"/>
              <a:ext cx="1645120" cy="414177"/>
            </a:xfrm>
            <a:prstGeom prst="rect">
              <a:avLst/>
            </a:prstGeom>
            <a:noFill/>
          </p:spPr>
          <p:txBody>
            <a:bodyPr wrap="square" lIns="91440" tIns="45720" rIns="91440" bIns="45720" rtlCol="0" anchor="t">
              <a:spAutoFit/>
            </a:bodyPr>
            <a:lstStyle/>
            <a:p>
              <a:r>
                <a:rPr lang="en-GB" b="1"/>
                <a:t>SEPTEMBER</a:t>
              </a:r>
            </a:p>
          </p:txBody>
        </p:sp>
        <p:sp>
          <p:nvSpPr>
            <p:cNvPr id="41" name="TextBox 40">
              <a:extLst>
                <a:ext uri="{FF2B5EF4-FFF2-40B4-BE49-F238E27FC236}">
                  <a16:creationId xmlns:a16="http://schemas.microsoft.com/office/drawing/2014/main" id="{9C2EE65C-DF9E-EC4B-F986-E3D49F2F3AB6}"/>
                </a:ext>
              </a:extLst>
            </p:cNvPr>
            <p:cNvSpPr txBox="1"/>
            <p:nvPr/>
          </p:nvSpPr>
          <p:spPr>
            <a:xfrm>
              <a:off x="5456282" y="189693"/>
              <a:ext cx="1171998" cy="414177"/>
            </a:xfrm>
            <a:prstGeom prst="rect">
              <a:avLst/>
            </a:prstGeom>
            <a:noFill/>
          </p:spPr>
          <p:txBody>
            <a:bodyPr wrap="square" lIns="91440" tIns="45720" rIns="91440" bIns="45720" rtlCol="0" anchor="t">
              <a:spAutoFit/>
            </a:bodyPr>
            <a:lstStyle/>
            <a:p>
              <a:r>
                <a:rPr lang="en-GB" b="1"/>
                <a:t>OCTOBER</a:t>
              </a:r>
            </a:p>
          </p:txBody>
        </p:sp>
        <p:sp>
          <p:nvSpPr>
            <p:cNvPr id="45" name="TextBox 44">
              <a:extLst>
                <a:ext uri="{FF2B5EF4-FFF2-40B4-BE49-F238E27FC236}">
                  <a16:creationId xmlns:a16="http://schemas.microsoft.com/office/drawing/2014/main" id="{0402E0B0-485C-E90B-67DE-0EC46672A59B}"/>
                </a:ext>
              </a:extLst>
            </p:cNvPr>
            <p:cNvSpPr txBox="1"/>
            <p:nvPr/>
          </p:nvSpPr>
          <p:spPr>
            <a:xfrm>
              <a:off x="7164353" y="199136"/>
              <a:ext cx="1614617" cy="414177"/>
            </a:xfrm>
            <a:prstGeom prst="rect">
              <a:avLst/>
            </a:prstGeom>
            <a:noFill/>
          </p:spPr>
          <p:txBody>
            <a:bodyPr wrap="square" lIns="91440" tIns="45720" rIns="91440" bIns="45720" rtlCol="0" anchor="t">
              <a:spAutoFit/>
            </a:bodyPr>
            <a:lstStyle/>
            <a:p>
              <a:r>
                <a:rPr lang="en-GB" b="1"/>
                <a:t>NOVEMBER</a:t>
              </a:r>
            </a:p>
          </p:txBody>
        </p:sp>
        <p:sp>
          <p:nvSpPr>
            <p:cNvPr id="47" name="TextBox 46">
              <a:extLst>
                <a:ext uri="{FF2B5EF4-FFF2-40B4-BE49-F238E27FC236}">
                  <a16:creationId xmlns:a16="http://schemas.microsoft.com/office/drawing/2014/main" id="{1F492F15-49CC-F63E-02B8-09B7F4C4200C}"/>
                </a:ext>
              </a:extLst>
            </p:cNvPr>
            <p:cNvSpPr txBox="1"/>
            <p:nvPr/>
          </p:nvSpPr>
          <p:spPr>
            <a:xfrm>
              <a:off x="9319661" y="189692"/>
              <a:ext cx="1411837" cy="414177"/>
            </a:xfrm>
            <a:prstGeom prst="rect">
              <a:avLst/>
            </a:prstGeom>
            <a:noFill/>
          </p:spPr>
          <p:txBody>
            <a:bodyPr wrap="square" lIns="91440" tIns="45720" rIns="91440" bIns="45720" rtlCol="0" anchor="t">
              <a:spAutoFit/>
            </a:bodyPr>
            <a:lstStyle/>
            <a:p>
              <a:r>
                <a:rPr lang="en-GB" b="1"/>
                <a:t>DECEMBER</a:t>
              </a:r>
            </a:p>
          </p:txBody>
        </p:sp>
        <p:sp>
          <p:nvSpPr>
            <p:cNvPr id="49" name="TextBox 48">
              <a:extLst>
                <a:ext uri="{FF2B5EF4-FFF2-40B4-BE49-F238E27FC236}">
                  <a16:creationId xmlns:a16="http://schemas.microsoft.com/office/drawing/2014/main" id="{319D59AE-37D3-A6EC-3933-045A3E0E6A0A}"/>
                </a:ext>
              </a:extLst>
            </p:cNvPr>
            <p:cNvSpPr txBox="1"/>
            <p:nvPr/>
          </p:nvSpPr>
          <p:spPr>
            <a:xfrm>
              <a:off x="13212842" y="1757486"/>
              <a:ext cx="1278276" cy="414177"/>
            </a:xfrm>
            <a:prstGeom prst="rect">
              <a:avLst/>
            </a:prstGeom>
            <a:noFill/>
          </p:spPr>
          <p:txBody>
            <a:bodyPr wrap="square" lIns="91440" tIns="45720" rIns="91440" bIns="45720" rtlCol="0" anchor="t">
              <a:spAutoFit/>
            </a:bodyPr>
            <a:lstStyle/>
            <a:p>
              <a:r>
                <a:rPr lang="en-GB" b="1"/>
                <a:t>FEBRUARY</a:t>
              </a:r>
            </a:p>
          </p:txBody>
        </p:sp>
        <p:sp>
          <p:nvSpPr>
            <p:cNvPr id="51" name="TextBox 50">
              <a:extLst>
                <a:ext uri="{FF2B5EF4-FFF2-40B4-BE49-F238E27FC236}">
                  <a16:creationId xmlns:a16="http://schemas.microsoft.com/office/drawing/2014/main" id="{E16DAD53-3394-9B2B-B932-44A7CE4DE7DD}"/>
                </a:ext>
              </a:extLst>
            </p:cNvPr>
            <p:cNvSpPr txBox="1"/>
            <p:nvPr/>
          </p:nvSpPr>
          <p:spPr>
            <a:xfrm>
              <a:off x="11379239" y="197291"/>
              <a:ext cx="1134645" cy="414177"/>
            </a:xfrm>
            <a:prstGeom prst="rect">
              <a:avLst/>
            </a:prstGeom>
            <a:noFill/>
          </p:spPr>
          <p:txBody>
            <a:bodyPr wrap="square" lIns="91440" tIns="45720" rIns="91440" bIns="45720" rtlCol="0" anchor="t">
              <a:spAutoFit/>
            </a:bodyPr>
            <a:lstStyle/>
            <a:p>
              <a:r>
                <a:rPr lang="en-GB" b="1"/>
                <a:t>JANUARY</a:t>
              </a:r>
            </a:p>
          </p:txBody>
        </p:sp>
        <p:sp>
          <p:nvSpPr>
            <p:cNvPr id="53" name="TextBox 52">
              <a:extLst>
                <a:ext uri="{FF2B5EF4-FFF2-40B4-BE49-F238E27FC236}">
                  <a16:creationId xmlns:a16="http://schemas.microsoft.com/office/drawing/2014/main" id="{98299752-64EE-9CF9-ABB2-6746FB66A490}"/>
                </a:ext>
              </a:extLst>
            </p:cNvPr>
            <p:cNvSpPr txBox="1"/>
            <p:nvPr/>
          </p:nvSpPr>
          <p:spPr>
            <a:xfrm>
              <a:off x="11158548" y="5101536"/>
              <a:ext cx="805217" cy="414177"/>
            </a:xfrm>
            <a:prstGeom prst="rect">
              <a:avLst/>
            </a:prstGeom>
            <a:noFill/>
          </p:spPr>
          <p:txBody>
            <a:bodyPr wrap="square" lIns="91440" tIns="45720" rIns="91440" bIns="45720" rtlCol="0" anchor="t">
              <a:spAutoFit/>
            </a:bodyPr>
            <a:lstStyle/>
            <a:p>
              <a:r>
                <a:rPr lang="en-GB" b="1"/>
                <a:t>APRIL</a:t>
              </a:r>
            </a:p>
          </p:txBody>
        </p:sp>
        <p:sp>
          <p:nvSpPr>
            <p:cNvPr id="55" name="TextBox 54">
              <a:extLst>
                <a:ext uri="{FF2B5EF4-FFF2-40B4-BE49-F238E27FC236}">
                  <a16:creationId xmlns:a16="http://schemas.microsoft.com/office/drawing/2014/main" id="{9ACFDA91-7A77-E236-EFEA-8364605743E0}"/>
                </a:ext>
              </a:extLst>
            </p:cNvPr>
            <p:cNvSpPr txBox="1"/>
            <p:nvPr/>
          </p:nvSpPr>
          <p:spPr>
            <a:xfrm>
              <a:off x="13393845" y="4143001"/>
              <a:ext cx="866661" cy="724810"/>
            </a:xfrm>
            <a:prstGeom prst="rect">
              <a:avLst/>
            </a:prstGeom>
            <a:noFill/>
          </p:spPr>
          <p:txBody>
            <a:bodyPr wrap="square" lIns="91440" tIns="45720" rIns="91440" bIns="45720" rtlCol="0" anchor="t">
              <a:spAutoFit/>
            </a:bodyPr>
            <a:lstStyle/>
            <a:p>
              <a:r>
                <a:rPr lang="en-GB" b="1"/>
                <a:t>MARCH</a:t>
              </a:r>
            </a:p>
          </p:txBody>
        </p:sp>
        <p:sp>
          <p:nvSpPr>
            <p:cNvPr id="57" name="TextBox 56">
              <a:extLst>
                <a:ext uri="{FF2B5EF4-FFF2-40B4-BE49-F238E27FC236}">
                  <a16:creationId xmlns:a16="http://schemas.microsoft.com/office/drawing/2014/main" id="{8C86FE84-F734-0F23-39D3-F69065BD5113}"/>
                </a:ext>
              </a:extLst>
            </p:cNvPr>
            <p:cNvSpPr txBox="1"/>
            <p:nvPr/>
          </p:nvSpPr>
          <p:spPr>
            <a:xfrm>
              <a:off x="8646367" y="5101536"/>
              <a:ext cx="649497" cy="724810"/>
            </a:xfrm>
            <a:prstGeom prst="rect">
              <a:avLst/>
            </a:prstGeom>
            <a:noFill/>
          </p:spPr>
          <p:txBody>
            <a:bodyPr wrap="square" lIns="91440" tIns="45720" rIns="91440" bIns="45720" rtlCol="0" anchor="t">
              <a:spAutoFit/>
            </a:bodyPr>
            <a:lstStyle/>
            <a:p>
              <a:r>
                <a:rPr lang="en-GB" b="1"/>
                <a:t>MAY</a:t>
              </a:r>
            </a:p>
          </p:txBody>
        </p:sp>
        <p:sp>
          <p:nvSpPr>
            <p:cNvPr id="59" name="TextBox 58">
              <a:extLst>
                <a:ext uri="{FF2B5EF4-FFF2-40B4-BE49-F238E27FC236}">
                  <a16:creationId xmlns:a16="http://schemas.microsoft.com/office/drawing/2014/main" id="{67EBA779-35FF-E6FB-D43A-87648EDFA149}"/>
                </a:ext>
              </a:extLst>
            </p:cNvPr>
            <p:cNvSpPr txBox="1"/>
            <p:nvPr/>
          </p:nvSpPr>
          <p:spPr>
            <a:xfrm>
              <a:off x="6155220" y="5092090"/>
              <a:ext cx="908945" cy="414177"/>
            </a:xfrm>
            <a:prstGeom prst="rect">
              <a:avLst/>
            </a:prstGeom>
            <a:noFill/>
          </p:spPr>
          <p:txBody>
            <a:bodyPr wrap="square" lIns="91440" tIns="45720" rIns="91440" bIns="45720" rtlCol="0" anchor="t">
              <a:spAutoFit/>
            </a:bodyPr>
            <a:lstStyle/>
            <a:p>
              <a:r>
                <a:rPr lang="en-GB" b="1"/>
                <a:t>JUNE</a:t>
              </a:r>
            </a:p>
          </p:txBody>
        </p:sp>
        <p:sp>
          <p:nvSpPr>
            <p:cNvPr id="61" name="TextBox 60">
              <a:extLst>
                <a:ext uri="{FF2B5EF4-FFF2-40B4-BE49-F238E27FC236}">
                  <a16:creationId xmlns:a16="http://schemas.microsoft.com/office/drawing/2014/main" id="{0201C628-61DD-D9BC-50D0-8C2956E8B14C}"/>
                </a:ext>
              </a:extLst>
            </p:cNvPr>
            <p:cNvSpPr txBox="1"/>
            <p:nvPr/>
          </p:nvSpPr>
          <p:spPr>
            <a:xfrm>
              <a:off x="3884605" y="4347171"/>
              <a:ext cx="649497" cy="414177"/>
            </a:xfrm>
            <a:prstGeom prst="rect">
              <a:avLst/>
            </a:prstGeom>
            <a:noFill/>
          </p:spPr>
          <p:txBody>
            <a:bodyPr wrap="square" lIns="91440" tIns="45720" rIns="91440" bIns="45720" rtlCol="0" anchor="t">
              <a:spAutoFit/>
            </a:bodyPr>
            <a:lstStyle/>
            <a:p>
              <a:r>
                <a:rPr lang="en-GB" b="1"/>
                <a:t>JULY</a:t>
              </a:r>
            </a:p>
          </p:txBody>
        </p:sp>
      </p:grpSp>
      <p:sp>
        <p:nvSpPr>
          <p:cNvPr id="5" name="TextBox 4">
            <a:extLst>
              <a:ext uri="{FF2B5EF4-FFF2-40B4-BE49-F238E27FC236}">
                <a16:creationId xmlns:a16="http://schemas.microsoft.com/office/drawing/2014/main" id="{B92F5093-BB63-B60D-1119-EC4D7AF6F881}"/>
              </a:ext>
            </a:extLst>
          </p:cNvPr>
          <p:cNvSpPr txBox="1"/>
          <p:nvPr/>
        </p:nvSpPr>
        <p:spPr>
          <a:xfrm>
            <a:off x="2972342" y="2869008"/>
            <a:ext cx="6241191" cy="1323439"/>
          </a:xfrm>
          <a:prstGeom prst="rect">
            <a:avLst/>
          </a:prstGeom>
          <a:solidFill>
            <a:srgbClr val="DF1995"/>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GB" sz="4000" b="1">
                <a:solidFill>
                  <a:schemeClr val="bg1"/>
                </a:solidFill>
                <a:latin typeface="living streets campaign"/>
              </a:rPr>
              <a:t>Which WOW badge is </a:t>
            </a:r>
          </a:p>
          <a:p>
            <a:pPr algn="ctr"/>
            <a:r>
              <a:rPr lang="en-GB" sz="4000" b="1">
                <a:solidFill>
                  <a:schemeClr val="bg1"/>
                </a:solidFill>
                <a:latin typeface="living streets campaign"/>
              </a:rPr>
              <a:t>your favourite?</a:t>
            </a:r>
          </a:p>
        </p:txBody>
      </p:sp>
      <p:pic>
        <p:nvPicPr>
          <p:cNvPr id="7" name="Recorded Sound">
            <a:hlinkClick r:id="" action="ppaction://media"/>
            <a:extLst>
              <a:ext uri="{FF2B5EF4-FFF2-40B4-BE49-F238E27FC236}">
                <a16:creationId xmlns:a16="http://schemas.microsoft.com/office/drawing/2014/main" id="{C3A46DA7-F0AD-4329-CD26-0DCA1F7A0201}"/>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0471566" y="255576"/>
            <a:ext cx="1257070" cy="1257070"/>
          </a:xfrm>
          <a:prstGeom prst="rect">
            <a:avLst/>
          </a:prstGeom>
        </p:spPr>
      </p:pic>
    </p:spTree>
    <p:extLst>
      <p:ext uri="{BB962C8B-B14F-4D97-AF65-F5344CB8AC3E}">
        <p14:creationId xmlns:p14="http://schemas.microsoft.com/office/powerpoint/2010/main" val="46938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C0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86A4FD9-012A-4872-AC4E-4B78A6F771BF}"/>
              </a:ext>
            </a:extLst>
          </p:cNvPr>
          <p:cNvSpPr/>
          <p:nvPr/>
        </p:nvSpPr>
        <p:spPr>
          <a:xfrm>
            <a:off x="387699" y="1722832"/>
            <a:ext cx="5343862" cy="2277728"/>
          </a:xfrm>
          <a:prstGeom prst="rect">
            <a:avLst/>
          </a:prstGeom>
          <a:solidFill>
            <a:srgbClr val="A7D50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B8372DD-9852-4CE2-A61B-12650F4280CC}"/>
              </a:ext>
            </a:extLst>
          </p:cNvPr>
          <p:cNvSpPr/>
          <p:nvPr/>
        </p:nvSpPr>
        <p:spPr>
          <a:xfrm>
            <a:off x="5873348" y="1722832"/>
            <a:ext cx="5900145" cy="2276510"/>
          </a:xfrm>
          <a:prstGeom prst="rect">
            <a:avLst/>
          </a:prstGeom>
          <a:solidFill>
            <a:srgbClr val="FF8F1C"/>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F189636-2E80-4AD1-9C75-7D4933692FEE}"/>
              </a:ext>
            </a:extLst>
          </p:cNvPr>
          <p:cNvSpPr/>
          <p:nvPr/>
        </p:nvSpPr>
        <p:spPr>
          <a:xfrm>
            <a:off x="2194816" y="4109890"/>
            <a:ext cx="7418846" cy="2501930"/>
          </a:xfrm>
          <a:prstGeom prst="rect">
            <a:avLst/>
          </a:prstGeom>
          <a:solidFill>
            <a:srgbClr val="DF1995"/>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73BB76C-D57F-4890-B3D2-7D3A054E1111}"/>
              </a:ext>
            </a:extLst>
          </p:cNvPr>
          <p:cNvSpPr txBox="1"/>
          <p:nvPr/>
        </p:nvSpPr>
        <p:spPr>
          <a:xfrm>
            <a:off x="766444" y="1914984"/>
            <a:ext cx="4682088" cy="369332"/>
          </a:xfrm>
          <a:prstGeom prst="rect">
            <a:avLst/>
          </a:prstGeom>
          <a:solidFill>
            <a:schemeClr val="bg1"/>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b="1">
                <a:solidFill>
                  <a:schemeClr val="tx1"/>
                </a:solidFill>
                <a:latin typeface="Arial" panose="020B0604020202020204" pitchFamily="34" charset="0"/>
                <a:cs typeface="Arial" panose="020B0604020202020204" pitchFamily="34" charset="0"/>
              </a:rPr>
              <a:t>1. WHAT IS PARK AND STRIDE? </a:t>
            </a:r>
            <a:endParaRPr lang="en-GB" b="1">
              <a:solidFill>
                <a:schemeClr val="tx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6F1BAD1-2144-4C87-AF1A-F89C0583E057}"/>
              </a:ext>
            </a:extLst>
          </p:cNvPr>
          <p:cNvSpPr txBox="1"/>
          <p:nvPr/>
        </p:nvSpPr>
        <p:spPr>
          <a:xfrm>
            <a:off x="766444" y="2394263"/>
            <a:ext cx="4682088" cy="1323439"/>
          </a:xfrm>
          <a:prstGeom prst="rect">
            <a:avLst/>
          </a:prstGeom>
          <a:noFill/>
        </p:spPr>
        <p:txBody>
          <a:bodyPr wrap="square" lIns="91440" tIns="45720" rIns="91440" bIns="45720" rtlCol="0" anchor="t">
            <a:spAutoFit/>
          </a:bodyPr>
          <a:lstStyle/>
          <a:p>
            <a:r>
              <a:rPr lang="en-US" sz="1600">
                <a:latin typeface="Arial"/>
                <a:cs typeface="Arial"/>
              </a:rPr>
              <a:t>Park and Stride means </a:t>
            </a:r>
            <a:r>
              <a:rPr lang="en-US" sz="1600" b="1">
                <a:latin typeface="Arial"/>
                <a:cs typeface="Arial"/>
              </a:rPr>
              <a:t>parking the car </a:t>
            </a:r>
            <a:endParaRPr lang="en-US" sz="1600">
              <a:latin typeface="Arial"/>
              <a:cs typeface="Arial"/>
            </a:endParaRPr>
          </a:p>
          <a:p>
            <a:r>
              <a:rPr lang="en-US" sz="1600">
                <a:latin typeface="Arial" panose="020B0604020202020204" pitchFamily="34" charset="0"/>
                <a:cs typeface="Arial" panose="020B0604020202020204" pitchFamily="34" charset="0"/>
              </a:rPr>
              <a:t>10 minutes away from school and </a:t>
            </a:r>
            <a:r>
              <a:rPr lang="en-US" sz="1600" b="1">
                <a:latin typeface="Arial" panose="020B0604020202020204" pitchFamily="34" charset="0"/>
                <a:cs typeface="Arial" panose="020B0604020202020204" pitchFamily="34" charset="0"/>
              </a:rPr>
              <a:t>walking the rest of the journey</a:t>
            </a:r>
            <a:r>
              <a:rPr lang="en-US" sz="1600">
                <a:latin typeface="Arial" panose="020B0604020202020204" pitchFamily="34" charset="0"/>
                <a:cs typeface="Arial" panose="020B0604020202020204" pitchFamily="34" charset="0"/>
              </a:rPr>
              <a:t>. </a:t>
            </a:r>
          </a:p>
          <a:p>
            <a:endParaRPr lang="en-US" sz="1600">
              <a:latin typeface="Arial" panose="020B0604020202020204" pitchFamily="34" charset="0"/>
              <a:cs typeface="Arial" panose="020B0604020202020204" pitchFamily="34" charset="0"/>
            </a:endParaRPr>
          </a:p>
          <a:p>
            <a:r>
              <a:rPr lang="en-US" sz="1600">
                <a:latin typeface="Arial" panose="020B0604020202020204" pitchFamily="34" charset="0"/>
                <a:cs typeface="Arial" panose="020B0604020202020204" pitchFamily="34" charset="0"/>
              </a:rPr>
              <a:t>This way you can still earn a badge!</a:t>
            </a:r>
            <a:endParaRPr lang="en-GB" sz="160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F2104DBC-294D-49B4-8FE7-44B509D0BBBC}"/>
              </a:ext>
            </a:extLst>
          </p:cNvPr>
          <p:cNvSpPr txBox="1"/>
          <p:nvPr/>
        </p:nvSpPr>
        <p:spPr>
          <a:xfrm>
            <a:off x="6089635" y="1837986"/>
            <a:ext cx="5332331" cy="646331"/>
          </a:xfrm>
          <a:prstGeom prst="rect">
            <a:avLst/>
          </a:prstGeom>
          <a:solidFill>
            <a:schemeClr val="bg1"/>
          </a:solidFill>
          <a:ln/>
        </p:spPr>
        <p:style>
          <a:lnRef idx="0">
            <a:schemeClr val="accent6"/>
          </a:lnRef>
          <a:fillRef idx="3">
            <a:schemeClr val="accent6"/>
          </a:fillRef>
          <a:effectRef idx="3">
            <a:schemeClr val="accent6"/>
          </a:effectRef>
          <a:fontRef idx="minor">
            <a:schemeClr val="lt1"/>
          </a:fontRef>
        </p:style>
        <p:txBody>
          <a:bodyPr wrap="square" lIns="91440" tIns="45720" rIns="91440" bIns="45720" rtlCol="0" anchor="t">
            <a:spAutoFit/>
          </a:bodyPr>
          <a:lstStyle/>
          <a:p>
            <a:r>
              <a:rPr lang="en-US" b="1">
                <a:solidFill>
                  <a:schemeClr val="tx1"/>
                </a:solidFill>
                <a:latin typeface="Arial" panose="020B0604020202020204" pitchFamily="34" charset="0"/>
                <a:cs typeface="Arial" panose="020B0604020202020204" pitchFamily="34" charset="0"/>
              </a:rPr>
              <a:t>2. WHAT  DOES IT MEAN TO TRAVEL ACTIVELY TO SCHOOL?</a:t>
            </a:r>
            <a:endParaRPr lang="en-GB" b="1">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5033E82E-18BF-4612-8D95-6E5E1F86FAD3}"/>
              </a:ext>
            </a:extLst>
          </p:cNvPr>
          <p:cNvSpPr txBox="1"/>
          <p:nvPr/>
        </p:nvSpPr>
        <p:spPr>
          <a:xfrm>
            <a:off x="2313473" y="4198528"/>
            <a:ext cx="7172414" cy="369332"/>
          </a:xfrm>
          <a:prstGeom prst="rect">
            <a:avLst/>
          </a:prstGeom>
          <a:solidFill>
            <a:schemeClr val="bg1"/>
          </a:solidFill>
          <a:ln/>
        </p:spPr>
        <p:style>
          <a:lnRef idx="0">
            <a:schemeClr val="accent6"/>
          </a:lnRef>
          <a:fillRef idx="3">
            <a:schemeClr val="accent6"/>
          </a:fillRef>
          <a:effectRef idx="3">
            <a:schemeClr val="accent6"/>
          </a:effectRef>
          <a:fontRef idx="minor">
            <a:schemeClr val="lt1"/>
          </a:fontRef>
        </p:style>
        <p:txBody>
          <a:bodyPr wrap="square" lIns="91440" tIns="45720" rIns="91440" bIns="45720" rtlCol="0" anchor="t">
            <a:spAutoFit/>
          </a:bodyPr>
          <a:lstStyle/>
          <a:p>
            <a:pPr algn="ctr"/>
            <a:r>
              <a:rPr lang="en-US" b="1">
                <a:solidFill>
                  <a:schemeClr val="tx1"/>
                </a:solidFill>
                <a:latin typeface="Arial" panose="020B0604020202020204" pitchFamily="34" charset="0"/>
                <a:cs typeface="Arial" panose="020B0604020202020204" pitchFamily="34" charset="0"/>
              </a:rPr>
              <a:t>3. WHAT ARE THE BENEFITS OF WALKING TO SCHOOL?</a:t>
            </a:r>
            <a:endParaRPr lang="en-GB" b="1">
              <a:solidFill>
                <a:schemeClr val="tx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6DF6F548-E84A-4388-9466-85FB6527A32E}"/>
              </a:ext>
            </a:extLst>
          </p:cNvPr>
          <p:cNvSpPr txBox="1"/>
          <p:nvPr/>
        </p:nvSpPr>
        <p:spPr>
          <a:xfrm>
            <a:off x="5995148" y="2547602"/>
            <a:ext cx="6096000" cy="1323439"/>
          </a:xfrm>
          <a:prstGeom prst="rect">
            <a:avLst/>
          </a:prstGeom>
          <a:noFill/>
        </p:spPr>
        <p:txBody>
          <a:bodyPr wrap="square" lIns="91440" tIns="45720" rIns="91440" bIns="45720" rtlCol="0" anchor="t">
            <a:spAutoFit/>
          </a:bodyPr>
          <a:lstStyle/>
          <a:p>
            <a:r>
              <a:rPr lang="en-GB" sz="1600">
                <a:latin typeface="Arial" panose="020B0604020202020204" pitchFamily="34" charset="0"/>
                <a:cs typeface="Arial" panose="020B0604020202020204" pitchFamily="34" charset="0"/>
              </a:rPr>
              <a:t>It means you are using the </a:t>
            </a:r>
            <a:r>
              <a:rPr lang="en-GB" sz="1600" b="1">
                <a:latin typeface="Arial" panose="020B0604020202020204" pitchFamily="34" charset="0"/>
                <a:cs typeface="Arial" panose="020B0604020202020204" pitchFamily="34" charset="0"/>
              </a:rPr>
              <a:t>power of your body </a:t>
            </a:r>
            <a:br>
              <a:rPr lang="en-GB" sz="1600" b="1">
                <a:solidFill>
                  <a:srgbClr val="DF1995"/>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to travel somewhere. </a:t>
            </a:r>
          </a:p>
          <a:p>
            <a:endParaRPr lang="en-GB" sz="1600">
              <a:latin typeface="Arial" panose="020B0604020202020204" pitchFamily="34" charset="0"/>
              <a:cs typeface="Arial" panose="020B0604020202020204" pitchFamily="34" charset="0"/>
            </a:endParaRPr>
          </a:p>
          <a:p>
            <a:r>
              <a:rPr lang="en-GB" sz="1600">
                <a:latin typeface="Arial"/>
                <a:cs typeface="Arial"/>
              </a:rPr>
              <a:t>Examples of 'active' travel are; walking (using a wheelchair or mobility aid), cycling, skating and scooting.</a:t>
            </a:r>
            <a:endParaRPr lang="en-US" sz="1600">
              <a:latin typeface="Arial"/>
              <a:ea typeface="+mn-lt"/>
              <a:cs typeface="Arial"/>
            </a:endParaRPr>
          </a:p>
        </p:txBody>
      </p:sp>
      <p:sp>
        <p:nvSpPr>
          <p:cNvPr id="32" name="TextBox 31">
            <a:extLst>
              <a:ext uri="{FF2B5EF4-FFF2-40B4-BE49-F238E27FC236}">
                <a16:creationId xmlns:a16="http://schemas.microsoft.com/office/drawing/2014/main" id="{7BFF2AEA-FE05-4B13-A390-C20F46E8A603}"/>
              </a:ext>
            </a:extLst>
          </p:cNvPr>
          <p:cNvSpPr txBox="1"/>
          <p:nvPr/>
        </p:nvSpPr>
        <p:spPr>
          <a:xfrm>
            <a:off x="2469002" y="4671819"/>
            <a:ext cx="6864215" cy="1815882"/>
          </a:xfrm>
          <a:prstGeom prst="rect">
            <a:avLst/>
          </a:prstGeom>
          <a:no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Walking is a </a:t>
            </a:r>
            <a:r>
              <a:rPr lang="en-US" sz="1600" b="1">
                <a:solidFill>
                  <a:schemeClr val="bg1"/>
                </a:solidFill>
                <a:latin typeface="Arial" panose="020B0604020202020204" pitchFamily="34" charset="0"/>
                <a:cs typeface="Arial" panose="020B0604020202020204" pitchFamily="34" charset="0"/>
              </a:rPr>
              <a:t>form of exercise, and it keeps us healthy</a:t>
            </a:r>
          </a:p>
          <a:p>
            <a:endParaRPr lang="en-US" sz="1600" b="1">
              <a:solidFill>
                <a:schemeClr val="bg1"/>
              </a:solidFill>
              <a:latin typeface="Arial" panose="020B0604020202020204" pitchFamily="34" charset="0"/>
              <a:cs typeface="Arial" panose="020B0604020202020204" pitchFamily="34" charset="0"/>
            </a:endParaRPr>
          </a:p>
          <a:p>
            <a:r>
              <a:rPr lang="en-US" sz="1600">
                <a:solidFill>
                  <a:schemeClr val="bg1"/>
                </a:solidFill>
                <a:latin typeface="Arial" panose="020B0604020202020204" pitchFamily="34" charset="0"/>
                <a:cs typeface="Arial" panose="020B0604020202020204" pitchFamily="34" charset="0"/>
              </a:rPr>
              <a:t>It’s great for our </a:t>
            </a:r>
            <a:r>
              <a:rPr lang="en-US" sz="1600" b="1">
                <a:solidFill>
                  <a:schemeClr val="bg1"/>
                </a:solidFill>
                <a:latin typeface="Arial" panose="020B0604020202020204" pitchFamily="34" charset="0"/>
                <a:cs typeface="Arial" panose="020B0604020202020204" pitchFamily="34" charset="0"/>
              </a:rPr>
              <a:t>minds and bodies</a:t>
            </a:r>
          </a:p>
          <a:p>
            <a:pPr marL="285750" indent="-285750">
              <a:buFont typeface="Arial" panose="020B0604020202020204" pitchFamily="34" charset="0"/>
              <a:buChar char="•"/>
            </a:pPr>
            <a:endParaRPr lang="en-US" sz="1600">
              <a:solidFill>
                <a:schemeClr val="bg1"/>
              </a:solidFill>
              <a:latin typeface="Arial" panose="020B0604020202020204" pitchFamily="34" charset="0"/>
              <a:cs typeface="Arial" panose="020B0604020202020204" pitchFamily="34" charset="0"/>
            </a:endParaRPr>
          </a:p>
          <a:p>
            <a:r>
              <a:rPr lang="en-US" sz="1600">
                <a:solidFill>
                  <a:schemeClr val="bg1"/>
                </a:solidFill>
                <a:latin typeface="Arial" panose="020B0604020202020204" pitchFamily="34" charset="0"/>
                <a:cs typeface="Arial" panose="020B0604020202020204" pitchFamily="34" charset="0"/>
              </a:rPr>
              <a:t>Opportunity to spend </a:t>
            </a:r>
            <a:r>
              <a:rPr lang="en-US" sz="1600" b="1">
                <a:solidFill>
                  <a:schemeClr val="bg1"/>
                </a:solidFill>
                <a:latin typeface="Arial" panose="020B0604020202020204" pitchFamily="34" charset="0"/>
                <a:cs typeface="Arial" panose="020B0604020202020204" pitchFamily="34" charset="0"/>
              </a:rPr>
              <a:t>time with our families</a:t>
            </a:r>
          </a:p>
          <a:p>
            <a:pPr marL="285750" indent="-285750">
              <a:buFont typeface="Arial" panose="020B0604020202020204" pitchFamily="34" charset="0"/>
              <a:buChar char="•"/>
            </a:pPr>
            <a:endParaRPr lang="en-US" sz="1600">
              <a:solidFill>
                <a:schemeClr val="bg1"/>
              </a:solidFill>
              <a:latin typeface="Arial" panose="020B0604020202020204" pitchFamily="34" charset="0"/>
              <a:cs typeface="Arial" panose="020B0604020202020204" pitchFamily="34" charset="0"/>
            </a:endParaRPr>
          </a:p>
          <a:p>
            <a:r>
              <a:rPr lang="en-US" sz="1600">
                <a:solidFill>
                  <a:schemeClr val="bg1"/>
                </a:solidFill>
                <a:latin typeface="Arial" panose="020B0604020202020204" pitchFamily="34" charset="0"/>
                <a:cs typeface="Arial" panose="020B0604020202020204" pitchFamily="34" charset="0"/>
              </a:rPr>
              <a:t>By walking we help </a:t>
            </a:r>
            <a:r>
              <a:rPr lang="en-US" sz="1600" b="1">
                <a:solidFill>
                  <a:schemeClr val="bg1"/>
                </a:solidFill>
                <a:latin typeface="Arial" panose="020B0604020202020204" pitchFamily="34" charset="0"/>
                <a:cs typeface="Arial" panose="020B0604020202020204" pitchFamily="34" charset="0"/>
              </a:rPr>
              <a:t>reduce pollution and it is </a:t>
            </a:r>
            <a:r>
              <a:rPr lang="en-US" sz="1600">
                <a:solidFill>
                  <a:schemeClr val="bg1"/>
                </a:solidFill>
                <a:latin typeface="Arial" panose="020B0604020202020204" pitchFamily="34" charset="0"/>
                <a:cs typeface="Arial" panose="020B0604020202020204" pitchFamily="34" charset="0"/>
              </a:rPr>
              <a:t>great for the </a:t>
            </a:r>
            <a:r>
              <a:rPr lang="en-US" sz="1600" b="1">
                <a:solidFill>
                  <a:schemeClr val="bg1"/>
                </a:solidFill>
                <a:latin typeface="Arial" panose="020B0604020202020204" pitchFamily="34" charset="0"/>
                <a:cs typeface="Arial" panose="020B0604020202020204" pitchFamily="34" charset="0"/>
              </a:rPr>
              <a:t>planet!</a:t>
            </a:r>
            <a:endParaRPr lang="en-GB" sz="1600" b="1">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5A14F25-32C7-D1FA-E609-BFE897EC584A}"/>
              </a:ext>
            </a:extLst>
          </p:cNvPr>
          <p:cNvSpPr txBox="1"/>
          <p:nvPr/>
        </p:nvSpPr>
        <p:spPr>
          <a:xfrm>
            <a:off x="3785287" y="495085"/>
            <a:ext cx="4608695" cy="923330"/>
          </a:xfrm>
          <a:prstGeom prst="rect">
            <a:avLst/>
          </a:prstGeom>
          <a:solidFill>
            <a:schemeClr val="bg1"/>
          </a:solidFill>
          <a:effectLst>
            <a:outerShdw blurRad="50800" dist="38100" dir="2700000" algn="tl" rotWithShape="0">
              <a:prstClr val="black">
                <a:alpha val="40000"/>
              </a:prstClr>
            </a:outerShdw>
          </a:effectLst>
        </p:spPr>
        <p:txBody>
          <a:bodyPr wrap="square" lIns="91440" tIns="45720" rIns="91440" bIns="45720" rtlCol="0" anchor="ctr">
            <a:spAutoFit/>
          </a:bodyPr>
          <a:lstStyle/>
          <a:p>
            <a:pPr algn="ctr"/>
            <a:r>
              <a:rPr lang="en-GB" sz="5400" b="1" dirty="0">
                <a:latin typeface="Arial"/>
                <a:cs typeface="Arial"/>
              </a:rPr>
              <a:t>QUIZ TIME!</a:t>
            </a:r>
          </a:p>
        </p:txBody>
      </p:sp>
      <p:pic>
        <p:nvPicPr>
          <p:cNvPr id="3" name="Picture 2" descr="A black and white image of a street&#10;&#10;Description automatically generated">
            <a:extLst>
              <a:ext uri="{FF2B5EF4-FFF2-40B4-BE49-F238E27FC236}">
                <a16:creationId xmlns:a16="http://schemas.microsoft.com/office/drawing/2014/main" id="{3CED672C-0F7C-A2A6-0CEE-F1DB5201F3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4787" y="132501"/>
            <a:ext cx="1506108" cy="1290949"/>
          </a:xfrm>
          <a:prstGeom prst="rect">
            <a:avLst/>
          </a:prstGeom>
        </p:spPr>
      </p:pic>
      <p:pic>
        <p:nvPicPr>
          <p:cNvPr id="4" name="Recorded Sound">
            <a:hlinkClick r:id="" action="ppaction://media"/>
            <a:extLst>
              <a:ext uri="{FF2B5EF4-FFF2-40B4-BE49-F238E27FC236}">
                <a16:creationId xmlns:a16="http://schemas.microsoft.com/office/drawing/2014/main" id="{DEFB1AF2-3A4D-C096-8748-2E64F5120D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62794" y="232412"/>
            <a:ext cx="1281165" cy="1281165"/>
          </a:xfrm>
          <a:prstGeom prst="rect">
            <a:avLst/>
          </a:prstGeom>
        </p:spPr>
      </p:pic>
    </p:spTree>
    <p:extLst>
      <p:ext uri="{BB962C8B-B14F-4D97-AF65-F5344CB8AC3E}">
        <p14:creationId xmlns:p14="http://schemas.microsoft.com/office/powerpoint/2010/main" val="66247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53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4"/>
                </p:tgtEl>
              </p:cMediaNode>
            </p:audio>
          </p:childTnLst>
        </p:cTn>
      </p:par>
    </p:tnLst>
    <p:bldLst>
      <p:bldP spid="20" grpId="0" animBg="1"/>
      <p:bldP spid="21" grpId="0"/>
      <p:bldP spid="23" grpId="0" animBg="1"/>
      <p:bldP spid="25" grpId="0" animBg="1"/>
      <p:bldP spid="31" grpId="0"/>
      <p:bldP spid="3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75a483ea-b938-465c-bd1f-cfc79fe429ab">
      <UserInfo>
        <DisplayName>Vicky Spencer</DisplayName>
        <AccountId>386</AccountId>
        <AccountType/>
      </UserInfo>
    </SharedWithUsers>
    <_ip_UnifiedCompliancePolicyUIAction xmlns="http://schemas.microsoft.com/sharepoint/v3" xsi:nil="true"/>
    <_ip_UnifiedCompliancePolicyProperties xmlns="http://schemas.microsoft.com/sharepoint/v3" xsi:nil="true"/>
    <TaxCatchAll xmlns="79d131e3-db1c-43bc-9a48-9b992d56a0cd" xsi:nil="true"/>
    <lcf76f155ced4ddcb4097134ff3c332f xmlns="951b20b7-f7c8-4763-998b-ab5b0cbdf968">
      <Terms xmlns="http://schemas.microsoft.com/office/infopath/2007/PartnerControls"/>
    </lcf76f155ced4ddcb4097134ff3c332f>
    <_Flow_SignoffStatus xmlns="951b20b7-f7c8-4763-998b-ab5b0cbdf96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0DCABAE9E3AF8479AE05B796CDF45DF" ma:contentTypeVersion="22" ma:contentTypeDescription="Create a new document." ma:contentTypeScope="" ma:versionID="0af1d0e141e2929adaea1987f6fffdd0">
  <xsd:schema xmlns:xsd="http://www.w3.org/2001/XMLSchema" xmlns:xs="http://www.w3.org/2001/XMLSchema" xmlns:p="http://schemas.microsoft.com/office/2006/metadata/properties" xmlns:ns1="http://schemas.microsoft.com/sharepoint/v3" xmlns:ns2="951b20b7-f7c8-4763-998b-ab5b0cbdf968" xmlns:ns3="75a483ea-b938-465c-bd1f-cfc79fe429ab" xmlns:ns4="79d131e3-db1c-43bc-9a48-9b992d56a0cd" targetNamespace="http://schemas.microsoft.com/office/2006/metadata/properties" ma:root="true" ma:fieldsID="81e59a29e7045fa5e3504bf4edc3576d" ns1:_="" ns2:_="" ns3:_="" ns4:_="">
    <xsd:import namespace="http://schemas.microsoft.com/sharepoint/v3"/>
    <xsd:import namespace="951b20b7-f7c8-4763-998b-ab5b0cbdf968"/>
    <xsd:import namespace="75a483ea-b938-465c-bd1f-cfc79fe429ab"/>
    <xsd:import namespace="79d131e3-db1c-43bc-9a48-9b992d56a0c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_Flow_SignoffStatus" minOccurs="0"/>
                <xsd:element ref="ns2:MediaServiceAutoKeyPoints" minOccurs="0"/>
                <xsd:element ref="ns2:MediaServiceKeyPoints" minOccurs="0"/>
                <xsd:element ref="ns2:MediaLengthInSeconds" minOccurs="0"/>
                <xsd:element ref="ns1:_ip_UnifiedCompliancePolicyProperties" minOccurs="0"/>
                <xsd:element ref="ns1:_ip_UnifiedCompliancePolicyUIAction"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1b20b7-f7c8-4763-998b-ab5b0cbdf9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_Flow_SignoffStatus" ma:index="18" nillable="true" ma:displayName="Sign-off status" ma:internalName="Sign_x002d_off_x0020_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cfc4416-7fd9-48d1-a119-23c3eb3c5a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a483ea-b938-465c-bd1f-cfc79fe429a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d131e3-db1c-43bc-9a48-9b992d56a0cd"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15da032d-c93f-4b98-bd54-4c055f6c9d9f}" ma:internalName="TaxCatchAll" ma:showField="CatchAllData" ma:web="79d131e3-db1c-43bc-9a48-9b992d56a0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8BEA83-CBCA-4B55-903E-A66B5917EFAC}">
  <ds:schemaRefs>
    <ds:schemaRef ds:uri="http://schemas.microsoft.com/sharepoint/v3/contenttype/forms"/>
  </ds:schemaRefs>
</ds:datastoreItem>
</file>

<file path=customXml/itemProps2.xml><?xml version="1.0" encoding="utf-8"?>
<ds:datastoreItem xmlns:ds="http://schemas.openxmlformats.org/officeDocument/2006/customXml" ds:itemID="{C57D2F84-9DAD-4C24-88E5-4DE5FEF700A8}">
  <ds:schemaRefs>
    <ds:schemaRef ds:uri="75a483ea-b938-465c-bd1f-cfc79fe429ab"/>
    <ds:schemaRef ds:uri="79d131e3-db1c-43bc-9a48-9b992d56a0cd"/>
    <ds:schemaRef ds:uri="951b20b7-f7c8-4763-998b-ab5b0cbdf968"/>
    <ds:schemaRef ds:uri="fe805cfc-a9a4-475d-b577-3eab5da6d1f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6518A5A-E119-4E69-9F37-7D94EA819A22}">
  <ds:schemaRefs>
    <ds:schemaRef ds:uri="75a483ea-b938-465c-bd1f-cfc79fe429ab"/>
    <ds:schemaRef ds:uri="79d131e3-db1c-43bc-9a48-9b992d56a0cd"/>
    <ds:schemaRef ds:uri="951b20b7-f7c8-4763-998b-ab5b0cbdf9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TotalTime>
  <Words>1400</Words>
  <Application>Microsoft Office PowerPoint</Application>
  <PresentationFormat>Widescreen</PresentationFormat>
  <Paragraphs>93</Paragraphs>
  <Slides>11</Slides>
  <Notes>11</Notes>
  <HiddenSlides>0</HiddenSlides>
  <MMClips>11</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YOUR TITLE HERE</dc:title>
  <dc:creator>Francesca Marzullo</dc:creator>
  <cp:lastModifiedBy>Ruhi Bhalla</cp:lastModifiedBy>
  <cp:revision>173</cp:revision>
  <cp:lastPrinted>2022-09-07T16:06:26Z</cp:lastPrinted>
  <dcterms:created xsi:type="dcterms:W3CDTF">2020-01-07T11:14:38Z</dcterms:created>
  <dcterms:modified xsi:type="dcterms:W3CDTF">2026-08-28T08:31:17Z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0x010100F0DCABAE9E3AF8479AE05B796CDF45DF</vt:lpwstr>
  </property>
  <property fmtid="{D5CDD505-2E9C-101B-9397-08002B2CF9AE}" pid="3" name="MediaServiceImageTags">
    <vt:lpwstr/>
  </property>
</Properties>
</file>