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5"/>
  </p:notesMasterIdLst>
  <p:sldIdLst>
    <p:sldId id="267" r:id="rId5"/>
    <p:sldId id="289" r:id="rId6"/>
    <p:sldId id="279" r:id="rId7"/>
    <p:sldId id="292" r:id="rId8"/>
    <p:sldId id="271" r:id="rId9"/>
    <p:sldId id="293" r:id="rId10"/>
    <p:sldId id="294" r:id="rId11"/>
    <p:sldId id="285" r:id="rId12"/>
    <p:sldId id="280" r:id="rId13"/>
    <p:sldId id="282"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83305EE-C772-2FC3-00BD-E0937D6F98D6}" name="Sandra Richardson" initials="SR" userId="S::Sandra.Richardson@livingstreets.org.uk::192a1e94-1b7c-4780-997f-b061194bfc9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Nina Cara-Collins" initials="NC" lastIdx="5" clrIdx="0">
    <p:extLst>
      <p:ext uri="{19B8F6BF-5375-455C-9EA6-DF929625EA0E}">
        <p15:presenceInfo xmlns:p15="http://schemas.microsoft.com/office/powerpoint/2012/main" userId="S::nina.cara-collins@livingstreets.org.uk::32cd05e3-20df-4679-99c7-2f331d1350ff" providerId="AD"/>
      </p:ext>
    </p:extLst>
  </p:cmAuthor>
  <p:cmAuthor id="2" name="Jennifer Wiles" initials="JW" lastIdx="7" clrIdx="1">
    <p:extLst>
      <p:ext uri="{19B8F6BF-5375-455C-9EA6-DF929625EA0E}">
        <p15:presenceInfo xmlns:p15="http://schemas.microsoft.com/office/powerpoint/2012/main" userId="S::jennifer.wiles@livingstreets.org.uk::e3d7a296-a7a7-4b3c-97df-4699a3732eb9" providerId="AD"/>
      </p:ext>
    </p:extLst>
  </p:cmAuthor>
  <p:cmAuthor id="3" name="Francesca Marzullo" initials="FM" lastIdx="7" clrIdx="2">
    <p:extLst>
      <p:ext uri="{19B8F6BF-5375-455C-9EA6-DF929625EA0E}">
        <p15:presenceInfo xmlns:p15="http://schemas.microsoft.com/office/powerpoint/2012/main" userId="S::Francesca.Marzullo@livingstreets.org.uk::30ff084c-1b57-42e3-ae4c-f04756707da0" providerId="AD"/>
      </p:ext>
    </p:extLst>
  </p:cmAuthor>
  <p:cmAuthor id="4" name="Rachel Hazell" initials="RH" lastIdx="1" clrIdx="3">
    <p:extLst>
      <p:ext uri="{19B8F6BF-5375-455C-9EA6-DF929625EA0E}">
        <p15:presenceInfo xmlns:p15="http://schemas.microsoft.com/office/powerpoint/2012/main" userId="S::Rachel.Hazell@livingstreets.org.uk::e322d35f-e1b2-418a-8fec-08aa42318db1" providerId="AD"/>
      </p:ext>
    </p:extLst>
  </p:cmAuthor>
  <p:cmAuthor id="5" name="Kelly Theis" initials="KT" lastIdx="2" clrIdx="4">
    <p:extLst>
      <p:ext uri="{19B8F6BF-5375-455C-9EA6-DF929625EA0E}">
        <p15:presenceInfo xmlns:p15="http://schemas.microsoft.com/office/powerpoint/2012/main" userId="S::kelly.theis@livingstreets.org.uk::48240490-1d0a-4610-99ab-0316a48b026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C00"/>
    <a:srgbClr val="F29224"/>
    <a:srgbClr val="FF8F1C"/>
    <a:srgbClr val="DF1995"/>
    <a:srgbClr val="A7D500"/>
    <a:srgbClr val="F3922A"/>
    <a:srgbClr val="D1338A"/>
    <a:srgbClr val="E1D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4CE059-C957-E3DE-6C61-DB40FEE7E6BE}" v="5" dt="2026-05-07T15:06:52.989"/>
    <p1510:client id="{0BFDD550-1FE8-CE43-F374-738135D6CFED}" v="3" dt="2026-05-07T13:36:50.1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141" autoAdjust="0"/>
  </p:normalViewPr>
  <p:slideViewPr>
    <p:cSldViewPr snapToGrid="0">
      <p:cViewPr varScale="1">
        <p:scale>
          <a:sx n="50" d="100"/>
          <a:sy n="50" d="100"/>
        </p:scale>
        <p:origin x="126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9BF619-3591-4B39-B061-27533015A16F}" type="datetimeFigureOut">
              <a:rPr lang="en-GB" smtClean="0"/>
              <a:t>07/05/2026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9CC8A5-46B7-4454-8F18-F4CD877A2BAA}" type="slidenum">
              <a:rPr lang="en-GB" smtClean="0"/>
              <a:t>‹#›</a:t>
            </a:fld>
            <a:endParaRPr lang="en-GB"/>
          </a:p>
        </p:txBody>
      </p:sp>
    </p:spTree>
    <p:extLst>
      <p:ext uri="{BB962C8B-B14F-4D97-AF65-F5344CB8AC3E}">
        <p14:creationId xmlns:p14="http://schemas.microsoft.com/office/powerpoint/2010/main" val="2403249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cs typeface="Calibri"/>
              </a:rPr>
              <a:t>Title Screen </a:t>
            </a:r>
          </a:p>
        </p:txBody>
      </p:sp>
      <p:sp>
        <p:nvSpPr>
          <p:cNvPr id="4" name="Slide Number Placeholder 3"/>
          <p:cNvSpPr>
            <a:spLocks noGrp="1"/>
          </p:cNvSpPr>
          <p:nvPr>
            <p:ph type="sldNum" sz="quarter" idx="5"/>
          </p:nvPr>
        </p:nvSpPr>
        <p:spPr/>
        <p:txBody>
          <a:bodyPr/>
          <a:lstStyle/>
          <a:p>
            <a:fld id="{BE9CC8A5-46B7-4454-8F18-F4CD877A2BAA}" type="slidenum">
              <a:rPr lang="en-GB" smtClean="0"/>
              <a:t>1</a:t>
            </a:fld>
            <a:endParaRPr lang="en-GB"/>
          </a:p>
        </p:txBody>
      </p:sp>
    </p:spTree>
    <p:extLst>
      <p:ext uri="{BB962C8B-B14F-4D97-AF65-F5344CB8AC3E}">
        <p14:creationId xmlns:p14="http://schemas.microsoft.com/office/powerpoint/2010/main" val="28407945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E9CC8A5-46B7-4454-8F18-F4CD877A2BAA}" type="slidenum">
              <a:rPr lang="en-GB" smtClean="0"/>
              <a:t>10</a:t>
            </a:fld>
            <a:endParaRPr lang="en-GB"/>
          </a:p>
        </p:txBody>
      </p:sp>
    </p:spTree>
    <p:extLst>
      <p:ext uri="{BB962C8B-B14F-4D97-AF65-F5344CB8AC3E}">
        <p14:creationId xmlns:p14="http://schemas.microsoft.com/office/powerpoint/2010/main" val="38930477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GB" sz="1200" dirty="0">
              <a:effectLst/>
              <a:latin typeface="Calibri"/>
              <a:ea typeface="Times New Roman" panose="02020603050405020304" pitchFamily="18" charset="0"/>
              <a:cs typeface="Calibri"/>
            </a:endParaRPr>
          </a:p>
          <a:p>
            <a:endParaRPr lang="en-GB" dirty="0">
              <a:cs typeface="Calibri"/>
            </a:endParaRPr>
          </a:p>
        </p:txBody>
      </p:sp>
      <p:sp>
        <p:nvSpPr>
          <p:cNvPr id="4" name="Slide Number Placeholder 3"/>
          <p:cNvSpPr>
            <a:spLocks noGrp="1"/>
          </p:cNvSpPr>
          <p:nvPr>
            <p:ph type="sldNum" sz="quarter" idx="5"/>
          </p:nvPr>
        </p:nvSpPr>
        <p:spPr/>
        <p:txBody>
          <a:bodyPr/>
          <a:lstStyle/>
          <a:p>
            <a:fld id="{BE9CC8A5-46B7-4454-8F18-F4CD877A2BAA}" type="slidenum">
              <a:rPr lang="en-GB" smtClean="0"/>
              <a:t>2</a:t>
            </a:fld>
            <a:endParaRPr lang="en-GB"/>
          </a:p>
        </p:txBody>
      </p:sp>
    </p:spTree>
    <p:extLst>
      <p:ext uri="{BB962C8B-B14F-4D97-AF65-F5344CB8AC3E}">
        <p14:creationId xmlns:p14="http://schemas.microsoft.com/office/powerpoint/2010/main" val="24144912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a:endParaRPr>
          </a:p>
        </p:txBody>
      </p:sp>
      <p:sp>
        <p:nvSpPr>
          <p:cNvPr id="4" name="Slide Number Placeholder 3"/>
          <p:cNvSpPr>
            <a:spLocks noGrp="1"/>
          </p:cNvSpPr>
          <p:nvPr>
            <p:ph type="sldNum" sz="quarter" idx="5"/>
          </p:nvPr>
        </p:nvSpPr>
        <p:spPr/>
        <p:txBody>
          <a:bodyPr/>
          <a:lstStyle/>
          <a:p>
            <a:fld id="{BE9CC8A5-46B7-4454-8F18-F4CD877A2BAA}" type="slidenum">
              <a:rPr lang="en-GB" smtClean="0"/>
              <a:t>3</a:t>
            </a:fld>
            <a:endParaRPr lang="en-GB"/>
          </a:p>
        </p:txBody>
      </p:sp>
    </p:spTree>
    <p:extLst>
      <p:ext uri="{BB962C8B-B14F-4D97-AF65-F5344CB8AC3E}">
        <p14:creationId xmlns:p14="http://schemas.microsoft.com/office/powerpoint/2010/main" val="13278407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GB" sz="1200" dirty="0">
              <a:effectLst/>
              <a:latin typeface="Calibri"/>
              <a:ea typeface="Times New Roman" panose="02020603050405020304" pitchFamily="18" charset="0"/>
              <a:cs typeface="Calibri"/>
            </a:endParaRPr>
          </a:p>
          <a:p>
            <a:endParaRPr lang="en-GB" dirty="0">
              <a:cs typeface="Calibri"/>
            </a:endParaRPr>
          </a:p>
        </p:txBody>
      </p:sp>
      <p:sp>
        <p:nvSpPr>
          <p:cNvPr id="4" name="Slide Number Placeholder 3"/>
          <p:cNvSpPr>
            <a:spLocks noGrp="1"/>
          </p:cNvSpPr>
          <p:nvPr>
            <p:ph type="sldNum" sz="quarter" idx="5"/>
          </p:nvPr>
        </p:nvSpPr>
        <p:spPr/>
        <p:txBody>
          <a:bodyPr/>
          <a:lstStyle/>
          <a:p>
            <a:fld id="{BE9CC8A5-46B7-4454-8F18-F4CD877A2BAA}" type="slidenum">
              <a:rPr lang="en-GB" smtClean="0"/>
              <a:t>4</a:t>
            </a:fld>
            <a:endParaRPr lang="en-GB"/>
          </a:p>
        </p:txBody>
      </p:sp>
    </p:spTree>
    <p:extLst>
      <p:ext uri="{BB962C8B-B14F-4D97-AF65-F5344CB8AC3E}">
        <p14:creationId xmlns:p14="http://schemas.microsoft.com/office/powerpoint/2010/main" val="9147794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Answers from pupils may include: </a:t>
            </a:r>
          </a:p>
          <a:p>
            <a:pPr marL="171450" indent="-171450">
              <a:buFont typeface="Arial" panose="020B0604020202020204" pitchFamily="34" charset="0"/>
              <a:buChar char="•"/>
            </a:pPr>
            <a:r>
              <a:rPr lang="en-GB" dirty="0"/>
              <a:t>Physical health</a:t>
            </a:r>
          </a:p>
          <a:p>
            <a:pPr marL="171450" indent="-171450">
              <a:buFont typeface="Arial" panose="020B0604020202020204" pitchFamily="34" charset="0"/>
              <a:buChar char="•"/>
            </a:pPr>
            <a:r>
              <a:rPr lang="en-GB" dirty="0"/>
              <a:t>Mental health</a:t>
            </a:r>
          </a:p>
          <a:p>
            <a:pPr marL="171450" indent="-171450">
              <a:buFont typeface="Arial" panose="020B0604020202020204" pitchFamily="34" charset="0"/>
              <a:buChar char="•"/>
            </a:pPr>
            <a:r>
              <a:rPr lang="en-GB" dirty="0"/>
              <a:t>Nature </a:t>
            </a:r>
          </a:p>
          <a:p>
            <a:pPr marL="171450" indent="-171450">
              <a:buFont typeface="Arial" panose="020B0604020202020204" pitchFamily="34" charset="0"/>
              <a:buChar char="•"/>
            </a:pPr>
            <a:r>
              <a:rPr lang="en-GB" dirty="0"/>
              <a:t>Good for the environment </a:t>
            </a:r>
          </a:p>
          <a:p>
            <a:pPr marL="171450" indent="-171450">
              <a:buFont typeface="Arial" panose="020B0604020202020204" pitchFamily="34" charset="0"/>
              <a:buChar char="•"/>
            </a:pPr>
            <a:r>
              <a:rPr lang="en-GB" dirty="0"/>
              <a:t>Wellbeing </a:t>
            </a:r>
          </a:p>
          <a:p>
            <a:pPr marL="171450" indent="-171450">
              <a:buFont typeface="Arial" panose="020B0604020202020204" pitchFamily="34" charset="0"/>
              <a:buChar char="•"/>
            </a:pPr>
            <a:r>
              <a:rPr lang="en-GB" dirty="0"/>
              <a:t>Exercise </a:t>
            </a:r>
          </a:p>
          <a:p>
            <a:pPr marL="171450" indent="-171450">
              <a:buFont typeface="Arial" panose="020B0604020202020204" pitchFamily="34" charset="0"/>
              <a:buChar char="•"/>
            </a:pPr>
            <a:r>
              <a:rPr lang="en-GB" dirty="0"/>
              <a:t>Spend time with family and friends </a:t>
            </a:r>
          </a:p>
          <a:p>
            <a:pPr marL="171450" indent="-171450">
              <a:buFont typeface="Arial" panose="020B0604020202020204" pitchFamily="34" charset="0"/>
              <a:buChar char="•"/>
            </a:pPr>
            <a:r>
              <a:rPr lang="en-GB" dirty="0"/>
              <a:t>Help make streets and roads safer </a:t>
            </a:r>
          </a:p>
        </p:txBody>
      </p:sp>
      <p:sp>
        <p:nvSpPr>
          <p:cNvPr id="4" name="Slide Number Placeholder 3"/>
          <p:cNvSpPr>
            <a:spLocks noGrp="1"/>
          </p:cNvSpPr>
          <p:nvPr>
            <p:ph type="sldNum" sz="quarter" idx="5"/>
          </p:nvPr>
        </p:nvSpPr>
        <p:spPr/>
        <p:txBody>
          <a:bodyPr/>
          <a:lstStyle/>
          <a:p>
            <a:fld id="{BE9CC8A5-46B7-4454-8F18-F4CD877A2BAA}" type="slidenum">
              <a:rPr lang="en-GB" smtClean="0"/>
              <a:t>5</a:t>
            </a:fld>
            <a:endParaRPr lang="en-GB"/>
          </a:p>
        </p:txBody>
      </p:sp>
    </p:spTree>
    <p:extLst>
      <p:ext uri="{BB962C8B-B14F-4D97-AF65-F5344CB8AC3E}">
        <p14:creationId xmlns:p14="http://schemas.microsoft.com/office/powerpoint/2010/main" val="41822687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708D4E-6E00-1B1E-0C0A-1034EB2784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EB36E5-4937-E666-6CE7-66353BA14E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74EC34-B78D-A414-BEC0-CE024CE3E0A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0AB6AC6-7114-D8A3-40C4-EE2EEE550A01}"/>
              </a:ext>
            </a:extLst>
          </p:cNvPr>
          <p:cNvSpPr>
            <a:spLocks noGrp="1"/>
          </p:cNvSpPr>
          <p:nvPr>
            <p:ph type="sldNum" sz="quarter" idx="5"/>
          </p:nvPr>
        </p:nvSpPr>
        <p:spPr/>
        <p:txBody>
          <a:bodyPr/>
          <a:lstStyle/>
          <a:p>
            <a:fld id="{BE9CC8A5-46B7-4454-8F18-F4CD877A2BAA}" type="slidenum">
              <a:rPr lang="en-GB" smtClean="0"/>
              <a:t>6</a:t>
            </a:fld>
            <a:endParaRPr lang="en-GB"/>
          </a:p>
        </p:txBody>
      </p:sp>
    </p:spTree>
    <p:extLst>
      <p:ext uri="{BB962C8B-B14F-4D97-AF65-F5344CB8AC3E}">
        <p14:creationId xmlns:p14="http://schemas.microsoft.com/office/powerpoint/2010/main" val="42389197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57936F-62BF-1346-D518-0CDD5F1967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8EF7DB-CBD3-7091-9493-16B83DEB2F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C673EA-C2C2-76AB-16DB-B8A7859A14BE}"/>
              </a:ext>
            </a:extLst>
          </p:cNvPr>
          <p:cNvSpPr>
            <a:spLocks noGrp="1"/>
          </p:cNvSpPr>
          <p:nvPr>
            <p:ph type="body" idx="1"/>
          </p:nvPr>
        </p:nvSpPr>
        <p:spPr/>
        <p:txBody>
          <a:bodyPr/>
          <a:lstStyle/>
          <a:p>
            <a:r>
              <a:rPr lang="en-GB" dirty="0"/>
              <a:t>Day 1 of walk to school week discovers mental health and wellbeing through walking. Being outside in nature can help us feel happier and more relaxed. It can also improve our mood!</a:t>
            </a:r>
          </a:p>
          <a:p>
            <a:r>
              <a:rPr lang="en-GB" dirty="0"/>
              <a:t>Day 2 of walk to school week will discover road safety. Choosing to walk instead of taking the car can help us to make the streets outside of our school safer by reducing the number of cars on the road. </a:t>
            </a:r>
          </a:p>
          <a:p>
            <a:r>
              <a:rPr lang="en-GB" dirty="0"/>
              <a:t>Day 3 of walk to school week is all about physical health. Moving our bodies is good for our hearts, lungs, muscles and bones! Walking to school counts as exercise for us!</a:t>
            </a:r>
          </a:p>
          <a:p>
            <a:r>
              <a:rPr lang="en-GB" dirty="0"/>
              <a:t>Day 4 of walk to school week discovers sustainability. Walking is not only good for us, but it’s also good for the environment! Less cars on the road means less pollution. </a:t>
            </a:r>
          </a:p>
          <a:p>
            <a:r>
              <a:rPr lang="en-GB" dirty="0"/>
              <a:t>The last day of walk to school week discovers community and inclusivity. Walking and actively travel helps us to be part of our local community. We get to see lots of people in our local area, including those who have important jobs in our community such as police officers, nurses, firefighters and teachers! Walking to school also lets us spend time with our family and friends. </a:t>
            </a:r>
          </a:p>
        </p:txBody>
      </p:sp>
      <p:sp>
        <p:nvSpPr>
          <p:cNvPr id="4" name="Slide Number Placeholder 3">
            <a:extLst>
              <a:ext uri="{FF2B5EF4-FFF2-40B4-BE49-F238E27FC236}">
                <a16:creationId xmlns:a16="http://schemas.microsoft.com/office/drawing/2014/main" id="{9607EE0E-5F45-4730-B786-268C493656D7}"/>
              </a:ext>
            </a:extLst>
          </p:cNvPr>
          <p:cNvSpPr>
            <a:spLocks noGrp="1"/>
          </p:cNvSpPr>
          <p:nvPr>
            <p:ph type="sldNum" sz="quarter" idx="5"/>
          </p:nvPr>
        </p:nvSpPr>
        <p:spPr/>
        <p:txBody>
          <a:bodyPr/>
          <a:lstStyle/>
          <a:p>
            <a:fld id="{BE9CC8A5-46B7-4454-8F18-F4CD877A2BAA}" type="slidenum">
              <a:rPr lang="en-GB" smtClean="0"/>
              <a:t>7</a:t>
            </a:fld>
            <a:endParaRPr lang="en-GB"/>
          </a:p>
        </p:txBody>
      </p:sp>
    </p:spTree>
    <p:extLst>
      <p:ext uri="{BB962C8B-B14F-4D97-AF65-F5344CB8AC3E}">
        <p14:creationId xmlns:p14="http://schemas.microsoft.com/office/powerpoint/2010/main" val="23092097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BE9CC8A5-46B7-4454-8F18-F4CD877A2BAA}" type="slidenum">
              <a:rPr lang="en-GB" smtClean="0"/>
              <a:t>8</a:t>
            </a:fld>
            <a:endParaRPr lang="en-GB"/>
          </a:p>
        </p:txBody>
      </p:sp>
    </p:spTree>
    <p:extLst>
      <p:ext uri="{BB962C8B-B14F-4D97-AF65-F5344CB8AC3E}">
        <p14:creationId xmlns:p14="http://schemas.microsoft.com/office/powerpoint/2010/main" val="34664898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E9CC8A5-46B7-4454-8F18-F4CD877A2BAA}" type="slidenum">
              <a:rPr lang="en-GB" smtClean="0"/>
              <a:t>9</a:t>
            </a:fld>
            <a:endParaRPr lang="en-GB"/>
          </a:p>
        </p:txBody>
      </p:sp>
    </p:spTree>
    <p:extLst>
      <p:ext uri="{BB962C8B-B14F-4D97-AF65-F5344CB8AC3E}">
        <p14:creationId xmlns:p14="http://schemas.microsoft.com/office/powerpoint/2010/main" val="21142406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28494B3-9D20-47EE-AA40-37274A6C7702}" type="datetimeFigureOut">
              <a:rPr lang="en-GB" smtClean="0"/>
              <a:t>07/05/2026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594B839-929A-4949-B092-D0714C847506}" type="slidenum">
              <a:rPr lang="en-GB" smtClean="0"/>
              <a:t>‹#›</a:t>
            </a:fld>
            <a:endParaRPr lang="en-GB"/>
          </a:p>
        </p:txBody>
      </p:sp>
    </p:spTree>
    <p:extLst>
      <p:ext uri="{BB962C8B-B14F-4D97-AF65-F5344CB8AC3E}">
        <p14:creationId xmlns:p14="http://schemas.microsoft.com/office/powerpoint/2010/main" val="779210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8494B3-9D20-47EE-AA40-37274A6C7702}" type="datetimeFigureOut">
              <a:rPr lang="en-GB" smtClean="0"/>
              <a:t>07/05/2026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594B839-929A-4949-B092-D0714C847506}" type="slidenum">
              <a:rPr lang="en-GB" smtClean="0"/>
              <a:t>‹#›</a:t>
            </a:fld>
            <a:endParaRPr lang="en-GB"/>
          </a:p>
        </p:txBody>
      </p:sp>
    </p:spTree>
    <p:extLst>
      <p:ext uri="{BB962C8B-B14F-4D97-AF65-F5344CB8AC3E}">
        <p14:creationId xmlns:p14="http://schemas.microsoft.com/office/powerpoint/2010/main" val="27761812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8494B3-9D20-47EE-AA40-37274A6C7702}" type="datetimeFigureOut">
              <a:rPr lang="en-GB" smtClean="0"/>
              <a:t>07/05/2026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594B839-929A-4949-B092-D0714C847506}" type="slidenum">
              <a:rPr lang="en-GB" smtClean="0"/>
              <a:t>‹#›</a:t>
            </a:fld>
            <a:endParaRPr lang="en-GB"/>
          </a:p>
        </p:txBody>
      </p:sp>
    </p:spTree>
    <p:extLst>
      <p:ext uri="{BB962C8B-B14F-4D97-AF65-F5344CB8AC3E}">
        <p14:creationId xmlns:p14="http://schemas.microsoft.com/office/powerpoint/2010/main" val="1818553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8494B3-9D20-47EE-AA40-37274A6C7702}" type="datetimeFigureOut">
              <a:rPr lang="en-GB" smtClean="0"/>
              <a:t>07/05/2026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594B839-929A-4949-B092-D0714C847506}" type="slidenum">
              <a:rPr lang="en-GB" smtClean="0"/>
              <a:t>‹#›</a:t>
            </a:fld>
            <a:endParaRPr lang="en-GB"/>
          </a:p>
        </p:txBody>
      </p:sp>
    </p:spTree>
    <p:extLst>
      <p:ext uri="{BB962C8B-B14F-4D97-AF65-F5344CB8AC3E}">
        <p14:creationId xmlns:p14="http://schemas.microsoft.com/office/powerpoint/2010/main" val="354365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8494B3-9D20-47EE-AA40-37274A6C7702}" type="datetimeFigureOut">
              <a:rPr lang="en-GB" smtClean="0"/>
              <a:t>07/05/2026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594B839-929A-4949-B092-D0714C847506}" type="slidenum">
              <a:rPr lang="en-GB" smtClean="0"/>
              <a:t>‹#›</a:t>
            </a:fld>
            <a:endParaRPr lang="en-GB"/>
          </a:p>
        </p:txBody>
      </p:sp>
    </p:spTree>
    <p:extLst>
      <p:ext uri="{BB962C8B-B14F-4D97-AF65-F5344CB8AC3E}">
        <p14:creationId xmlns:p14="http://schemas.microsoft.com/office/powerpoint/2010/main" val="1777620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28494B3-9D20-47EE-AA40-37274A6C7702}" type="datetimeFigureOut">
              <a:rPr lang="en-GB" smtClean="0"/>
              <a:t>07/05/2026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594B839-929A-4949-B092-D0714C847506}" type="slidenum">
              <a:rPr lang="en-GB" smtClean="0"/>
              <a:t>‹#›</a:t>
            </a:fld>
            <a:endParaRPr lang="en-GB"/>
          </a:p>
        </p:txBody>
      </p:sp>
    </p:spTree>
    <p:extLst>
      <p:ext uri="{BB962C8B-B14F-4D97-AF65-F5344CB8AC3E}">
        <p14:creationId xmlns:p14="http://schemas.microsoft.com/office/powerpoint/2010/main" val="2090655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28494B3-9D20-47EE-AA40-37274A6C7702}" type="datetimeFigureOut">
              <a:rPr lang="en-GB" smtClean="0"/>
              <a:t>07/05/2026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594B839-929A-4949-B092-D0714C847506}" type="slidenum">
              <a:rPr lang="en-GB" smtClean="0"/>
              <a:t>‹#›</a:t>
            </a:fld>
            <a:endParaRPr lang="en-GB"/>
          </a:p>
        </p:txBody>
      </p:sp>
    </p:spTree>
    <p:extLst>
      <p:ext uri="{BB962C8B-B14F-4D97-AF65-F5344CB8AC3E}">
        <p14:creationId xmlns:p14="http://schemas.microsoft.com/office/powerpoint/2010/main" val="671643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28494B3-9D20-47EE-AA40-37274A6C7702}" type="datetimeFigureOut">
              <a:rPr lang="en-GB" smtClean="0"/>
              <a:t>07/05/2026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594B839-929A-4949-B092-D0714C847506}" type="slidenum">
              <a:rPr lang="en-GB" smtClean="0"/>
              <a:t>‹#›</a:t>
            </a:fld>
            <a:endParaRPr lang="en-GB"/>
          </a:p>
        </p:txBody>
      </p:sp>
    </p:spTree>
    <p:extLst>
      <p:ext uri="{BB962C8B-B14F-4D97-AF65-F5344CB8AC3E}">
        <p14:creationId xmlns:p14="http://schemas.microsoft.com/office/powerpoint/2010/main" val="1226393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8494B3-9D20-47EE-AA40-37274A6C7702}" type="datetimeFigureOut">
              <a:rPr lang="en-GB" smtClean="0"/>
              <a:t>07/05/2026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594B839-929A-4949-B092-D0714C847506}" type="slidenum">
              <a:rPr lang="en-GB" smtClean="0"/>
              <a:t>‹#›</a:t>
            </a:fld>
            <a:endParaRPr lang="en-GB"/>
          </a:p>
        </p:txBody>
      </p:sp>
    </p:spTree>
    <p:extLst>
      <p:ext uri="{BB962C8B-B14F-4D97-AF65-F5344CB8AC3E}">
        <p14:creationId xmlns:p14="http://schemas.microsoft.com/office/powerpoint/2010/main" val="1048962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28494B3-9D20-47EE-AA40-37274A6C7702}" type="datetimeFigureOut">
              <a:rPr lang="en-GB" smtClean="0"/>
              <a:t>07/05/2026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594B839-929A-4949-B092-D0714C847506}" type="slidenum">
              <a:rPr lang="en-GB" smtClean="0"/>
              <a:t>‹#›</a:t>
            </a:fld>
            <a:endParaRPr lang="en-GB"/>
          </a:p>
        </p:txBody>
      </p:sp>
    </p:spTree>
    <p:extLst>
      <p:ext uri="{BB962C8B-B14F-4D97-AF65-F5344CB8AC3E}">
        <p14:creationId xmlns:p14="http://schemas.microsoft.com/office/powerpoint/2010/main" val="32460870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28494B3-9D20-47EE-AA40-37274A6C7702}" type="datetimeFigureOut">
              <a:rPr lang="en-GB" smtClean="0"/>
              <a:t>07/05/2026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594B839-929A-4949-B092-D0714C847506}" type="slidenum">
              <a:rPr lang="en-GB" smtClean="0"/>
              <a:t>‹#›</a:t>
            </a:fld>
            <a:endParaRPr lang="en-GB"/>
          </a:p>
        </p:txBody>
      </p:sp>
    </p:spTree>
    <p:extLst>
      <p:ext uri="{BB962C8B-B14F-4D97-AF65-F5344CB8AC3E}">
        <p14:creationId xmlns:p14="http://schemas.microsoft.com/office/powerpoint/2010/main" val="35025358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8494B3-9D20-47EE-AA40-37274A6C7702}" type="datetimeFigureOut">
              <a:rPr lang="en-GB" smtClean="0"/>
              <a:t>07/05/2026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94B839-929A-4949-B092-D0714C847506}" type="slidenum">
              <a:rPr lang="en-GB" smtClean="0"/>
              <a:t>‹#›</a:t>
            </a:fld>
            <a:endParaRPr lang="en-GB"/>
          </a:p>
        </p:txBody>
      </p:sp>
    </p:spTree>
    <p:extLst>
      <p:ext uri="{BB962C8B-B14F-4D97-AF65-F5344CB8AC3E}">
        <p14:creationId xmlns:p14="http://schemas.microsoft.com/office/powerpoint/2010/main" val="71258195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hyperlink" Target="https://www.livingstreets.org.uk/wowlaunch"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DC00"/>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ACA7C3C-D157-5735-1697-48F6E8559D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7550"/>
            <a:ext cx="12192000" cy="6620450"/>
          </a:xfrm>
          <a:prstGeom prst="rect">
            <a:avLst/>
          </a:prstGeom>
        </p:spPr>
      </p:pic>
    </p:spTree>
    <p:extLst>
      <p:ext uri="{BB962C8B-B14F-4D97-AF65-F5344CB8AC3E}">
        <p14:creationId xmlns:p14="http://schemas.microsoft.com/office/powerpoint/2010/main" val="9240580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F1995"/>
        </a:solidFill>
        <a:effectLst/>
      </p:bgPr>
    </p:bg>
    <p:spTree>
      <p:nvGrpSpPr>
        <p:cNvPr id="1" name=""/>
        <p:cNvGrpSpPr/>
        <p:nvPr/>
      </p:nvGrpSpPr>
      <p:grpSpPr>
        <a:xfrm>
          <a:off x="0" y="0"/>
          <a:ext cx="0" cy="0"/>
          <a:chOff x="0" y="0"/>
          <a:chExt cx="0" cy="0"/>
        </a:xfrm>
      </p:grpSpPr>
      <p:pic>
        <p:nvPicPr>
          <p:cNvPr id="12" name="Picture 11" descr="A picture containing drawing&#10;&#10;Description automatically generated">
            <a:extLst>
              <a:ext uri="{FF2B5EF4-FFF2-40B4-BE49-F238E27FC236}">
                <a16:creationId xmlns:a16="http://schemas.microsoft.com/office/drawing/2014/main" id="{D500A76D-3A74-4C0F-99EC-FEF4DE3261B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67442" y="223819"/>
            <a:ext cx="996816" cy="1470973"/>
          </a:xfrm>
          <a:prstGeom prst="rect">
            <a:avLst/>
          </a:prstGeom>
        </p:spPr>
      </p:pic>
      <p:sp>
        <p:nvSpPr>
          <p:cNvPr id="5" name="Content Placeholder 4">
            <a:extLst>
              <a:ext uri="{FF2B5EF4-FFF2-40B4-BE49-F238E27FC236}">
                <a16:creationId xmlns:a16="http://schemas.microsoft.com/office/drawing/2014/main" id="{83AB849B-D461-44BD-B269-B54771123065}"/>
              </a:ext>
            </a:extLst>
          </p:cNvPr>
          <p:cNvSpPr>
            <a:spLocks noGrp="1"/>
          </p:cNvSpPr>
          <p:nvPr>
            <p:ph idx="1"/>
          </p:nvPr>
        </p:nvSpPr>
        <p:spPr>
          <a:xfrm>
            <a:off x="1072217" y="5285491"/>
            <a:ext cx="10047566" cy="1348690"/>
          </a:xfrm>
        </p:spPr>
        <p:txBody>
          <a:bodyPr vert="horz" lIns="91440" tIns="45720" rIns="91440" bIns="45720" rtlCol="0" anchor="t">
            <a:normAutofit/>
          </a:bodyPr>
          <a:lstStyle/>
          <a:p>
            <a:pPr marL="0" indent="0" algn="ctr">
              <a:buNone/>
            </a:pPr>
            <a:r>
              <a:rPr lang="en-US" sz="2200" b="1" dirty="0">
                <a:latin typeface="Arial"/>
                <a:cs typeface="Arial"/>
              </a:rPr>
              <a:t>YOU CAN FIND MORE USEFUL RESOURCES, VIDEO AND FAQS AT: </a:t>
            </a:r>
            <a:r>
              <a:rPr lang="en-US" sz="2600" b="1" u="sng" dirty="0">
                <a:solidFill>
                  <a:schemeClr val="bg1"/>
                </a:solidFill>
                <a:latin typeface="Arial"/>
                <a:cs typeface="Arial"/>
                <a:hlinkClick r:id="rId4">
                  <a:extLst>
                    <a:ext uri="{A12FA001-AC4F-418D-AE19-62706E023703}">
                      <ahyp:hlinkClr xmlns:ahyp="http://schemas.microsoft.com/office/drawing/2018/hyperlinkcolor" val="tx"/>
                    </a:ext>
                  </a:extLst>
                </a:hlinkClick>
              </a:rPr>
              <a:t>www.livingstreets.org.uk</a:t>
            </a:r>
            <a:r>
              <a:rPr lang="en-US" sz="2600" b="1" u="sng">
                <a:solidFill>
                  <a:schemeClr val="bg1"/>
                </a:solidFill>
                <a:latin typeface="Arial"/>
                <a:cs typeface="Arial"/>
              </a:rPr>
              <a:t>/wtsw</a:t>
            </a:r>
            <a:endParaRPr lang="en-US" sz="2600" b="1" u="sng" dirty="0">
              <a:solidFill>
                <a:schemeClr val="bg1"/>
              </a:solidFill>
              <a:latin typeface="Arial"/>
              <a:cs typeface="Arial"/>
            </a:endParaRPr>
          </a:p>
          <a:p>
            <a:pPr marL="0" indent="0" algn="ctr">
              <a:buNone/>
            </a:pPr>
            <a:endParaRPr lang="en-US" sz="2600" b="1" dirty="0">
              <a:solidFill>
                <a:schemeClr val="bg1"/>
              </a:solidFill>
              <a:latin typeface="Arial" panose="020B0604020202020204" pitchFamily="34" charset="0"/>
              <a:cs typeface="Arial" panose="020B0604020202020204" pitchFamily="34" charset="0"/>
            </a:endParaRPr>
          </a:p>
          <a:p>
            <a:pPr marL="0" indent="0" algn="ctr">
              <a:buNone/>
            </a:pPr>
            <a:endParaRPr lang="en-US" b="1" dirty="0">
              <a:solidFill>
                <a:schemeClr val="bg1"/>
              </a:solidFill>
              <a:latin typeface="Arial" panose="020B0604020202020204" pitchFamily="34" charset="0"/>
              <a:cs typeface="Arial" panose="020B0604020202020204" pitchFamily="34" charset="0"/>
            </a:endParaRPr>
          </a:p>
          <a:p>
            <a:pPr marL="0" indent="0" algn="ctr">
              <a:buNone/>
            </a:pPr>
            <a:endParaRPr lang="en-US" b="1" dirty="0">
              <a:solidFill>
                <a:schemeClr val="bg1"/>
              </a:solidFill>
              <a:latin typeface="Arial" panose="020B0604020202020204" pitchFamily="34" charset="0"/>
              <a:cs typeface="Arial" panose="020B0604020202020204" pitchFamily="34" charset="0"/>
            </a:endParaRPr>
          </a:p>
          <a:p>
            <a:pPr marL="0" indent="0" algn="ctr">
              <a:buNone/>
            </a:pPr>
            <a:endParaRPr lang="en-US" sz="2400" b="1" dirty="0">
              <a:solidFill>
                <a:schemeClr val="bg1"/>
              </a:solidFill>
              <a:latin typeface="Arial" panose="020B0604020202020204" pitchFamily="34" charset="0"/>
              <a:cs typeface="Arial" panose="020B0604020202020204" pitchFamily="34" charset="0"/>
            </a:endParaRPr>
          </a:p>
        </p:txBody>
      </p:sp>
      <p:sp>
        <p:nvSpPr>
          <p:cNvPr id="7" name="Title 6">
            <a:extLst>
              <a:ext uri="{FF2B5EF4-FFF2-40B4-BE49-F238E27FC236}">
                <a16:creationId xmlns:a16="http://schemas.microsoft.com/office/drawing/2014/main" id="{BE03D147-868A-9AE5-1791-054EE64D27F3}"/>
              </a:ext>
            </a:extLst>
          </p:cNvPr>
          <p:cNvSpPr>
            <a:spLocks noGrp="1"/>
          </p:cNvSpPr>
          <p:nvPr>
            <p:ph type="title"/>
          </p:nvPr>
        </p:nvSpPr>
        <p:spPr/>
        <p:txBody>
          <a:bodyPr/>
          <a:lstStyle/>
          <a:p>
            <a:r>
              <a:rPr lang="en-GB" dirty="0"/>
              <a:t> </a:t>
            </a:r>
          </a:p>
        </p:txBody>
      </p:sp>
      <p:pic>
        <p:nvPicPr>
          <p:cNvPr id="4" name="Picture 3">
            <a:extLst>
              <a:ext uri="{FF2B5EF4-FFF2-40B4-BE49-F238E27FC236}">
                <a16:creationId xmlns:a16="http://schemas.microsoft.com/office/drawing/2014/main" id="{6FE6521B-4E62-52C1-A7E7-A8DB7A8B041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73350" y="959305"/>
            <a:ext cx="6845300" cy="3583732"/>
          </a:xfrm>
          <a:prstGeom prst="rect">
            <a:avLst/>
          </a:prstGeom>
        </p:spPr>
      </p:pic>
    </p:spTree>
    <p:extLst>
      <p:ext uri="{BB962C8B-B14F-4D97-AF65-F5344CB8AC3E}">
        <p14:creationId xmlns:p14="http://schemas.microsoft.com/office/powerpoint/2010/main" val="22373091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DC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77A10-F094-4878-9B01-E99FD7556CF6}"/>
              </a:ext>
            </a:extLst>
          </p:cNvPr>
          <p:cNvSpPr>
            <a:spLocks noGrp="1"/>
          </p:cNvSpPr>
          <p:nvPr>
            <p:ph type="title"/>
          </p:nvPr>
        </p:nvSpPr>
        <p:spPr>
          <a:xfrm>
            <a:off x="457195" y="239777"/>
            <a:ext cx="10047566" cy="1325563"/>
          </a:xfrm>
        </p:spPr>
        <p:txBody>
          <a:bodyPr>
            <a:normAutofit/>
          </a:bodyPr>
          <a:lstStyle/>
          <a:p>
            <a:r>
              <a:rPr lang="en-US" b="1" dirty="0">
                <a:ln w="10160">
                  <a:solidFill>
                    <a:srgbClr val="FFDC00"/>
                  </a:solidFill>
                  <a:prstDash val="solid"/>
                </a:ln>
                <a:effectLst>
                  <a:outerShdw blurRad="38100" dist="22860" dir="5400000" algn="tl" rotWithShape="0">
                    <a:srgbClr val="000000">
                      <a:alpha val="30000"/>
                    </a:srgbClr>
                  </a:outerShdw>
                </a:effectLst>
                <a:latin typeface="Arial"/>
                <a:cs typeface="Arial"/>
              </a:rPr>
              <a:t>WALK TO SCHOOL WEEK</a:t>
            </a:r>
            <a:endParaRPr lang="en-GB" b="1" dirty="0">
              <a:ln w="10160">
                <a:solidFill>
                  <a:srgbClr val="FFDC00"/>
                </a:solidFill>
                <a:prstDash val="solid"/>
              </a:ln>
              <a:effectLst>
                <a:outerShdw blurRad="38100" dist="22860" dir="5400000" algn="tl" rotWithShape="0">
                  <a:srgbClr val="000000">
                    <a:alpha val="30000"/>
                  </a:srgbClr>
                </a:outerShdw>
              </a:effectLst>
              <a:latin typeface="Arial"/>
              <a:cs typeface="Arial"/>
            </a:endParaRPr>
          </a:p>
        </p:txBody>
      </p:sp>
      <p:sp>
        <p:nvSpPr>
          <p:cNvPr id="3" name="Content Placeholder 2">
            <a:extLst>
              <a:ext uri="{FF2B5EF4-FFF2-40B4-BE49-F238E27FC236}">
                <a16:creationId xmlns:a16="http://schemas.microsoft.com/office/drawing/2014/main" id="{73613EDD-4CC6-46B2-9234-714DCCF25AAA}"/>
              </a:ext>
            </a:extLst>
          </p:cNvPr>
          <p:cNvSpPr>
            <a:spLocks noGrp="1"/>
          </p:cNvSpPr>
          <p:nvPr>
            <p:ph idx="1"/>
          </p:nvPr>
        </p:nvSpPr>
        <p:spPr>
          <a:xfrm>
            <a:off x="457195" y="1555959"/>
            <a:ext cx="6038243" cy="4670667"/>
          </a:xfrm>
        </p:spPr>
        <p:txBody>
          <a:bodyPr vert="horz" lIns="91440" tIns="45720" rIns="91440" bIns="45720" rtlCol="0" anchor="t">
            <a:normAutofit/>
          </a:bodyPr>
          <a:lstStyle/>
          <a:p>
            <a:pPr marL="0" indent="0">
              <a:spcBef>
                <a:spcPts val="3000"/>
              </a:spcBef>
              <a:buNone/>
            </a:pPr>
            <a:r>
              <a:rPr lang="en-US">
                <a:latin typeface="Arial"/>
                <a:ea typeface="Calibri"/>
                <a:cs typeface="Arial"/>
              </a:rPr>
              <a:t>This month, we'll be taking part in </a:t>
            </a:r>
            <a:r>
              <a:rPr lang="en-US" dirty="0">
                <a:latin typeface="Arial"/>
                <a:ea typeface="Calibri"/>
                <a:cs typeface="Arial"/>
              </a:rPr>
              <a:t>a very special challenge called </a:t>
            </a:r>
            <a:r>
              <a:rPr lang="en-US" b="1" dirty="0">
                <a:latin typeface="Arial"/>
                <a:ea typeface="Calibri"/>
                <a:cs typeface="Arial"/>
              </a:rPr>
              <a:t>Walk to School Week!</a:t>
            </a:r>
          </a:p>
          <a:p>
            <a:pPr marL="0" indent="0">
              <a:spcBef>
                <a:spcPts val="3000"/>
              </a:spcBef>
              <a:buNone/>
            </a:pPr>
            <a:r>
              <a:rPr lang="en-US" dirty="0">
                <a:latin typeface="Arial"/>
                <a:ea typeface="Calibri"/>
                <a:cs typeface="Arial"/>
              </a:rPr>
              <a:t>Walk to School Week is a </a:t>
            </a:r>
            <a:r>
              <a:rPr lang="en-US">
                <a:latin typeface="Arial"/>
                <a:ea typeface="Calibri"/>
                <a:cs typeface="Arial"/>
              </a:rPr>
              <a:t>celebration of walking and wheeling to school.</a:t>
            </a:r>
          </a:p>
          <a:p>
            <a:pPr marL="0" indent="0">
              <a:spcBef>
                <a:spcPts val="3000"/>
              </a:spcBef>
              <a:buNone/>
            </a:pPr>
            <a:r>
              <a:rPr lang="en-US" dirty="0">
                <a:latin typeface="Arial"/>
                <a:ea typeface="Calibri"/>
                <a:cs typeface="Arial"/>
              </a:rPr>
              <a:t>This challenge will be taking place </a:t>
            </a:r>
            <a:r>
              <a:rPr lang="en-US">
                <a:latin typeface="Arial"/>
                <a:ea typeface="Calibri"/>
                <a:cs typeface="Arial"/>
              </a:rPr>
              <a:t>from Monday 18 May to Friday 22</a:t>
            </a:r>
            <a:r>
              <a:rPr lang="en-US" dirty="0">
                <a:latin typeface="Arial"/>
                <a:ea typeface="Calibri"/>
                <a:cs typeface="Arial"/>
              </a:rPr>
              <a:t> May. </a:t>
            </a:r>
          </a:p>
        </p:txBody>
      </p:sp>
      <p:pic>
        <p:nvPicPr>
          <p:cNvPr id="12" name="Picture 11" descr="A picture containing drawing&#10;&#10;Description automatically generated">
            <a:extLst>
              <a:ext uri="{FF2B5EF4-FFF2-40B4-BE49-F238E27FC236}">
                <a16:creationId xmlns:a16="http://schemas.microsoft.com/office/drawing/2014/main" id="{D500A76D-3A74-4C0F-99EC-FEF4DE3261B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67442" y="223819"/>
            <a:ext cx="996816" cy="1470973"/>
          </a:xfrm>
          <a:prstGeom prst="rect">
            <a:avLst/>
          </a:prstGeom>
        </p:spPr>
      </p:pic>
      <p:pic>
        <p:nvPicPr>
          <p:cNvPr id="5" name="Picture 4">
            <a:extLst>
              <a:ext uri="{FF2B5EF4-FFF2-40B4-BE49-F238E27FC236}">
                <a16:creationId xmlns:a16="http://schemas.microsoft.com/office/drawing/2014/main" id="{AA62DB68-8FF9-53FF-F290-2E2DA7124C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12380" y="1799842"/>
            <a:ext cx="3855062" cy="4818381"/>
          </a:xfrm>
          <a:prstGeom prst="rect">
            <a:avLst/>
          </a:prstGeom>
        </p:spPr>
      </p:pic>
    </p:spTree>
    <p:extLst>
      <p:ext uri="{BB962C8B-B14F-4D97-AF65-F5344CB8AC3E}">
        <p14:creationId xmlns:p14="http://schemas.microsoft.com/office/powerpoint/2010/main" val="32623240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F199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77A10-F094-4878-9B01-E99FD7556CF6}"/>
              </a:ext>
            </a:extLst>
          </p:cNvPr>
          <p:cNvSpPr>
            <a:spLocks noGrp="1"/>
          </p:cNvSpPr>
          <p:nvPr>
            <p:ph type="title"/>
          </p:nvPr>
        </p:nvSpPr>
        <p:spPr>
          <a:xfrm>
            <a:off x="852341" y="372173"/>
            <a:ext cx="10047566" cy="1325563"/>
          </a:xfrm>
        </p:spPr>
        <p:txBody>
          <a:bodyPr>
            <a:normAutofit/>
          </a:bodyPr>
          <a:lstStyle/>
          <a:p>
            <a:r>
              <a:rPr lang="en-US" sz="4000" b="1" dirty="0">
                <a:ln w="10160">
                  <a:solidFill>
                    <a:srgbClr val="D1338A"/>
                  </a:solidFill>
                  <a:prstDash val="solid"/>
                </a:ln>
                <a:solidFill>
                  <a:schemeClr val="bg1"/>
                </a:solidFill>
                <a:effectLst>
                  <a:outerShdw blurRad="38100" dist="22860" dir="5400000" algn="tl" rotWithShape="0">
                    <a:srgbClr val="000000">
                      <a:alpha val="30000"/>
                    </a:srgbClr>
                  </a:outerShdw>
                </a:effectLst>
                <a:latin typeface="Arial"/>
                <a:cs typeface="Arial"/>
              </a:rPr>
              <a:t>WALK TO SCHOOL WEEK</a:t>
            </a:r>
            <a:endParaRPr lang="en-GB" sz="4000" b="1" i="1" dirty="0">
              <a:ln w="10160">
                <a:solidFill>
                  <a:srgbClr val="D1338A"/>
                </a:solidFill>
                <a:prstDash val="solid"/>
              </a:ln>
              <a:solidFill>
                <a:schemeClr val="bg1"/>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pic>
        <p:nvPicPr>
          <p:cNvPr id="12" name="Picture 11" descr="A picture containing drawing&#10;&#10;Description automatically generated">
            <a:extLst>
              <a:ext uri="{FF2B5EF4-FFF2-40B4-BE49-F238E27FC236}">
                <a16:creationId xmlns:a16="http://schemas.microsoft.com/office/drawing/2014/main" id="{D500A76D-3A74-4C0F-99EC-FEF4DE3261B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67442" y="223819"/>
            <a:ext cx="996816" cy="1470973"/>
          </a:xfrm>
          <a:prstGeom prst="rect">
            <a:avLst/>
          </a:prstGeom>
        </p:spPr>
      </p:pic>
      <p:sp>
        <p:nvSpPr>
          <p:cNvPr id="5" name="Content Placeholder 4">
            <a:extLst>
              <a:ext uri="{FF2B5EF4-FFF2-40B4-BE49-F238E27FC236}">
                <a16:creationId xmlns:a16="http://schemas.microsoft.com/office/drawing/2014/main" id="{83AB849B-D461-44BD-B269-B54771123065}"/>
              </a:ext>
            </a:extLst>
          </p:cNvPr>
          <p:cNvSpPr>
            <a:spLocks noGrp="1"/>
          </p:cNvSpPr>
          <p:nvPr>
            <p:ph idx="1"/>
          </p:nvPr>
        </p:nvSpPr>
        <p:spPr>
          <a:xfrm>
            <a:off x="921839" y="1475825"/>
            <a:ext cx="9157562" cy="4351338"/>
          </a:xfrm>
        </p:spPr>
        <p:txBody>
          <a:bodyPr vert="horz" lIns="91440" tIns="45720" rIns="91440" bIns="45720" rtlCol="0" anchor="t">
            <a:normAutofit/>
          </a:bodyPr>
          <a:lstStyle/>
          <a:p>
            <a:pPr marL="0" indent="0">
              <a:buNone/>
            </a:pPr>
            <a:r>
              <a:rPr lang="en-GB">
                <a:solidFill>
                  <a:schemeClr val="bg1"/>
                </a:solidFill>
                <a:latin typeface="Arial"/>
                <a:cs typeface="Arial"/>
              </a:rPr>
              <a:t>During Walk to School Week, we would like you to walk, wheel, cycle, scoot or Park and Stride to school as much as you </a:t>
            </a:r>
            <a:r>
              <a:rPr lang="en-GB" dirty="0">
                <a:solidFill>
                  <a:schemeClr val="bg1"/>
                </a:solidFill>
                <a:latin typeface="Arial"/>
                <a:cs typeface="Arial"/>
              </a:rPr>
              <a:t>can. </a:t>
            </a:r>
          </a:p>
          <a:p>
            <a:pPr marL="0" indent="0">
              <a:buNone/>
            </a:pPr>
            <a:endParaRPr lang="en-GB" dirty="0">
              <a:solidFill>
                <a:schemeClr val="bg1"/>
              </a:solidFill>
              <a:latin typeface="Arial" panose="020B0604020202020204" pitchFamily="34" charset="0"/>
              <a:cs typeface="Arial" panose="020B0604020202020204" pitchFamily="34" charset="0"/>
            </a:endParaRPr>
          </a:p>
          <a:p>
            <a:pPr marL="0" indent="0">
              <a:buNone/>
            </a:pPr>
            <a:r>
              <a:rPr lang="en-GB" dirty="0">
                <a:solidFill>
                  <a:schemeClr val="bg1"/>
                </a:solidFill>
                <a:latin typeface="Arial"/>
                <a:cs typeface="Arial"/>
              </a:rPr>
              <a:t>Sometimes we call this active travel. Does anybody know what this</a:t>
            </a:r>
            <a:r>
              <a:rPr lang="en-GB">
                <a:solidFill>
                  <a:schemeClr val="bg1"/>
                </a:solidFill>
                <a:latin typeface="Arial"/>
                <a:cs typeface="Arial"/>
              </a:rPr>
              <a:t> means?</a:t>
            </a:r>
          </a:p>
          <a:p>
            <a:pPr marL="0" indent="0">
              <a:buNone/>
            </a:pPr>
            <a:endParaRPr lang="en-GB" b="1" dirty="0">
              <a:solidFill>
                <a:schemeClr val="bg1"/>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9370539F-6EF2-B8D2-10AE-5E7E72D4A420}"/>
              </a:ext>
            </a:extLst>
          </p:cNvPr>
          <p:cNvPicPr>
            <a:picLocks noChangeAspect="1"/>
          </p:cNvPicPr>
          <p:nvPr/>
        </p:nvPicPr>
        <p:blipFill rotWithShape="1">
          <a:blip r:embed="rId4"/>
          <a:srcRect l="48034" t="67715" r="27274" b="20450"/>
          <a:stretch/>
        </p:blipFill>
        <p:spPr>
          <a:xfrm>
            <a:off x="3322649" y="4218231"/>
            <a:ext cx="5106950" cy="1376962"/>
          </a:xfrm>
          <a:prstGeom prst="rect">
            <a:avLst/>
          </a:prstGeom>
          <a:ln w="38100" cap="sq">
            <a:solidFill>
              <a:srgbClr val="A7D5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0666468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DC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77A10-F094-4878-9B01-E99FD7556CF6}"/>
              </a:ext>
            </a:extLst>
          </p:cNvPr>
          <p:cNvSpPr>
            <a:spLocks noGrp="1"/>
          </p:cNvSpPr>
          <p:nvPr>
            <p:ph type="title"/>
          </p:nvPr>
        </p:nvSpPr>
        <p:spPr>
          <a:xfrm>
            <a:off x="457195" y="239777"/>
            <a:ext cx="10047566" cy="1325563"/>
          </a:xfrm>
        </p:spPr>
        <p:txBody>
          <a:bodyPr>
            <a:normAutofit/>
          </a:bodyPr>
          <a:lstStyle/>
          <a:p>
            <a:r>
              <a:rPr lang="en-US" b="1" dirty="0">
                <a:ln w="10160">
                  <a:solidFill>
                    <a:srgbClr val="FFDC00"/>
                  </a:solidFill>
                  <a:prstDash val="solid"/>
                </a:ln>
                <a:effectLst>
                  <a:outerShdw blurRad="38100" dist="22860" dir="5400000" algn="tl" rotWithShape="0">
                    <a:srgbClr val="000000">
                      <a:alpha val="30000"/>
                    </a:srgbClr>
                  </a:outerShdw>
                </a:effectLst>
                <a:latin typeface="Arial"/>
                <a:cs typeface="Arial"/>
              </a:rPr>
              <a:t>WALKING AND ACTIVE TRAVEL</a:t>
            </a:r>
            <a:endParaRPr lang="en-GB" b="1" dirty="0">
              <a:ln w="10160">
                <a:solidFill>
                  <a:srgbClr val="FFDC00"/>
                </a:solidFill>
                <a:prstDash val="solid"/>
              </a:ln>
              <a:effectLst>
                <a:outerShdw blurRad="38100" dist="22860" dir="5400000" algn="tl" rotWithShape="0">
                  <a:srgbClr val="000000">
                    <a:alpha val="30000"/>
                  </a:srgbClr>
                </a:outerShdw>
              </a:effectLst>
              <a:latin typeface="Arial"/>
              <a:cs typeface="Arial"/>
            </a:endParaRPr>
          </a:p>
        </p:txBody>
      </p:sp>
      <p:sp>
        <p:nvSpPr>
          <p:cNvPr id="3" name="Content Placeholder 2">
            <a:extLst>
              <a:ext uri="{FF2B5EF4-FFF2-40B4-BE49-F238E27FC236}">
                <a16:creationId xmlns:a16="http://schemas.microsoft.com/office/drawing/2014/main" id="{73613EDD-4CC6-46B2-9234-714DCCF25AAA}"/>
              </a:ext>
            </a:extLst>
          </p:cNvPr>
          <p:cNvSpPr>
            <a:spLocks noGrp="1"/>
          </p:cNvSpPr>
          <p:nvPr>
            <p:ph idx="1"/>
          </p:nvPr>
        </p:nvSpPr>
        <p:spPr>
          <a:xfrm>
            <a:off x="457195" y="1565340"/>
            <a:ext cx="10047566" cy="4670667"/>
          </a:xfrm>
        </p:spPr>
        <p:txBody>
          <a:bodyPr vert="horz" lIns="91440" tIns="45720" rIns="91440" bIns="45720" rtlCol="0" anchor="t">
            <a:normAutofit/>
          </a:bodyPr>
          <a:lstStyle/>
          <a:p>
            <a:pPr marL="0" indent="0">
              <a:buNone/>
            </a:pPr>
            <a:r>
              <a:rPr lang="en-GB" dirty="0">
                <a:latin typeface="Arial"/>
                <a:cs typeface="Arial"/>
              </a:rPr>
              <a:t>Active travel means that you are using the </a:t>
            </a:r>
            <a:r>
              <a:rPr lang="en-GB" b="1" dirty="0">
                <a:solidFill>
                  <a:srgbClr val="DF1995"/>
                </a:solidFill>
                <a:latin typeface="Arial"/>
                <a:cs typeface="Arial"/>
              </a:rPr>
              <a:t>power of your body </a:t>
            </a:r>
            <a:r>
              <a:rPr lang="en-GB" dirty="0">
                <a:latin typeface="Arial"/>
                <a:cs typeface="Arial"/>
              </a:rPr>
              <a:t>to travel somewhere. Examples of 'active' travel are </a:t>
            </a:r>
            <a:br>
              <a:rPr lang="en-GB" dirty="0">
                <a:latin typeface="Arial"/>
                <a:cs typeface="Arial"/>
              </a:rPr>
            </a:br>
            <a:r>
              <a:rPr lang="en-GB" dirty="0">
                <a:latin typeface="Arial"/>
                <a:cs typeface="Arial"/>
              </a:rPr>
              <a:t>walking, wheeling (using a wheelchair or mobility aid), cycling, </a:t>
            </a:r>
            <a:r>
              <a:rPr lang="en-GB">
                <a:latin typeface="Arial"/>
                <a:cs typeface="Arial"/>
              </a:rPr>
              <a:t>skating or scooting.</a:t>
            </a:r>
            <a:endParaRPr lang="en-GB" dirty="0">
              <a:latin typeface="Arial"/>
              <a:cs typeface="Arial"/>
            </a:endParaRPr>
          </a:p>
          <a:p>
            <a:pPr marL="0" indent="0">
              <a:buNone/>
            </a:pPr>
            <a:endParaRPr lang="en-GB" dirty="0">
              <a:latin typeface="Arial"/>
              <a:ea typeface="+mn-lt"/>
              <a:cs typeface="Arial"/>
            </a:endParaRPr>
          </a:p>
          <a:p>
            <a:pPr marL="0" indent="0">
              <a:buNone/>
            </a:pPr>
            <a:r>
              <a:rPr lang="en-GB" dirty="0">
                <a:latin typeface="Arial"/>
                <a:ea typeface="+mn-lt"/>
                <a:cs typeface="Arial"/>
              </a:rPr>
              <a:t>During Walk to School Week, we would like you to travel actively as much as you can!</a:t>
            </a:r>
            <a:endParaRPr lang="en-US" dirty="0">
              <a:latin typeface="Arial"/>
              <a:ea typeface="+mn-lt"/>
              <a:cs typeface="Arial"/>
            </a:endParaRPr>
          </a:p>
          <a:p>
            <a:pPr marL="0" indent="0">
              <a:spcBef>
                <a:spcPts val="3000"/>
              </a:spcBef>
              <a:buNone/>
            </a:pPr>
            <a:endParaRPr lang="en-GB" sz="2800" b="1" dirty="0">
              <a:latin typeface="Arial" panose="020B0604020202020204" pitchFamily="34" charset="0"/>
              <a:cs typeface="Arial" panose="020B0604020202020204" pitchFamily="34" charset="0"/>
            </a:endParaRPr>
          </a:p>
          <a:p>
            <a:pPr marL="0" indent="0">
              <a:spcBef>
                <a:spcPts val="3000"/>
              </a:spcBef>
              <a:buNone/>
            </a:pPr>
            <a:endParaRPr lang="en-US" b="1" dirty="0">
              <a:latin typeface="Arial"/>
              <a:ea typeface="Calibri" panose="020F0502020204030204" pitchFamily="34" charset="0"/>
              <a:cs typeface="Arial"/>
            </a:endParaRPr>
          </a:p>
        </p:txBody>
      </p:sp>
      <p:pic>
        <p:nvPicPr>
          <p:cNvPr id="12" name="Picture 11" descr="A picture containing drawing&#10;&#10;Description automatically generated">
            <a:extLst>
              <a:ext uri="{FF2B5EF4-FFF2-40B4-BE49-F238E27FC236}">
                <a16:creationId xmlns:a16="http://schemas.microsoft.com/office/drawing/2014/main" id="{D500A76D-3A74-4C0F-99EC-FEF4DE3261B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67442" y="223819"/>
            <a:ext cx="996816" cy="1470973"/>
          </a:xfrm>
          <a:prstGeom prst="rect">
            <a:avLst/>
          </a:prstGeom>
        </p:spPr>
      </p:pic>
      <p:pic>
        <p:nvPicPr>
          <p:cNvPr id="4" name="Picture 3" descr="A close up of a logo&#10;&#10;Description automatically generated">
            <a:extLst>
              <a:ext uri="{FF2B5EF4-FFF2-40B4-BE49-F238E27FC236}">
                <a16:creationId xmlns:a16="http://schemas.microsoft.com/office/drawing/2014/main" id="{BE0DCFB9-377E-D6C1-3917-160F7C8870C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773182" y="4489730"/>
            <a:ext cx="2128493" cy="2128493"/>
          </a:xfrm>
          <a:prstGeom prst="rect">
            <a:avLst/>
          </a:prstGeom>
        </p:spPr>
      </p:pic>
    </p:spTree>
    <p:extLst>
      <p:ext uri="{BB962C8B-B14F-4D97-AF65-F5344CB8AC3E}">
        <p14:creationId xmlns:p14="http://schemas.microsoft.com/office/powerpoint/2010/main" val="13694586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3922A"/>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9EA79B7-71BE-4A74-9AE0-2D854FBF460C}"/>
              </a:ext>
            </a:extLst>
          </p:cNvPr>
          <p:cNvSpPr>
            <a:spLocks noGrp="1"/>
          </p:cNvSpPr>
          <p:nvPr>
            <p:ph type="title"/>
          </p:nvPr>
        </p:nvSpPr>
        <p:spPr>
          <a:xfrm>
            <a:off x="1072217" y="78427"/>
            <a:ext cx="10047566" cy="1325563"/>
          </a:xfrm>
        </p:spPr>
        <p:txBody>
          <a:bodyPr>
            <a:normAutofit/>
          </a:bodyPr>
          <a:lstStyle/>
          <a:p>
            <a:pPr algn="ctr"/>
            <a:r>
              <a:rPr lang="en-US" sz="4000" b="1">
                <a:ln w="10160">
                  <a:solidFill>
                    <a:srgbClr val="F3922A"/>
                  </a:solidFill>
                  <a:prstDash val="solid"/>
                </a:ln>
                <a:effectLst>
                  <a:outerShdw blurRad="38100" dist="22860" dir="5400000" algn="tl" rotWithShape="0">
                    <a:srgbClr val="000000">
                      <a:alpha val="30000"/>
                    </a:srgbClr>
                  </a:outerShdw>
                </a:effectLst>
                <a:latin typeface="Arial"/>
                <a:cs typeface="Arial"/>
              </a:rPr>
              <a:t>WHY SHOULD WE WALK OR WHEEL?</a:t>
            </a:r>
            <a:endParaRPr lang="en-GB" sz="4000" b="1">
              <a:ln w="10160">
                <a:solidFill>
                  <a:srgbClr val="F3922A"/>
                </a:solidFill>
                <a:prstDash val="solid"/>
              </a:ln>
              <a:effectLst>
                <a:outerShdw blurRad="38100" dist="22860" dir="5400000" algn="tl" rotWithShape="0">
                  <a:srgbClr val="000000">
                    <a:alpha val="30000"/>
                  </a:srgbClr>
                </a:outerShdw>
              </a:effectLst>
              <a:latin typeface="Arial"/>
              <a:cs typeface="Arial"/>
            </a:endParaRPr>
          </a:p>
        </p:txBody>
      </p:sp>
      <p:sp>
        <p:nvSpPr>
          <p:cNvPr id="6" name="Content Placeholder 2">
            <a:extLst>
              <a:ext uri="{FF2B5EF4-FFF2-40B4-BE49-F238E27FC236}">
                <a16:creationId xmlns:a16="http://schemas.microsoft.com/office/drawing/2014/main" id="{4D0F5D80-37D0-1267-DE00-4608BE416C44}"/>
              </a:ext>
            </a:extLst>
          </p:cNvPr>
          <p:cNvSpPr>
            <a:spLocks noGrp="1"/>
          </p:cNvSpPr>
          <p:nvPr>
            <p:ph idx="1"/>
          </p:nvPr>
        </p:nvSpPr>
        <p:spPr>
          <a:xfrm>
            <a:off x="338279" y="1273823"/>
            <a:ext cx="11631114" cy="4620235"/>
          </a:xfrm>
        </p:spPr>
        <p:txBody>
          <a:bodyPr vert="horz" lIns="91440" tIns="45720" rIns="91440" bIns="45720" rtlCol="0" anchor="t">
            <a:normAutofit/>
          </a:bodyPr>
          <a:lstStyle/>
          <a:p>
            <a:pPr marL="0" indent="0">
              <a:spcBef>
                <a:spcPts val="3000"/>
              </a:spcBef>
              <a:buNone/>
            </a:pPr>
            <a:r>
              <a:rPr lang="en-US" dirty="0">
                <a:latin typeface="Arial"/>
                <a:ea typeface="Calibri" panose="020F0502020204030204" pitchFamily="34" charset="0"/>
                <a:cs typeface="Arial"/>
              </a:rPr>
              <a:t>There are many reasons why we should choose to walk or travel actively to school and taking part in Walk to School Week is going to help us learn more about it. </a:t>
            </a:r>
          </a:p>
          <a:p>
            <a:pPr marL="0" indent="0">
              <a:spcBef>
                <a:spcPts val="3000"/>
              </a:spcBef>
              <a:buNone/>
            </a:pPr>
            <a:r>
              <a:rPr lang="en-US">
                <a:latin typeface="Arial"/>
                <a:ea typeface="Calibri"/>
                <a:cs typeface="Arial"/>
              </a:rPr>
              <a:t>Can you think of some reasons why we should walk or wheel</a:t>
            </a:r>
            <a:r>
              <a:rPr lang="en-US" dirty="0">
                <a:latin typeface="Arial"/>
                <a:ea typeface="Calibri"/>
                <a:cs typeface="Arial"/>
              </a:rPr>
              <a:t> to school?</a:t>
            </a:r>
          </a:p>
        </p:txBody>
      </p:sp>
      <p:pic>
        <p:nvPicPr>
          <p:cNvPr id="5" name="Picture 4">
            <a:extLst>
              <a:ext uri="{FF2B5EF4-FFF2-40B4-BE49-F238E27FC236}">
                <a16:creationId xmlns:a16="http://schemas.microsoft.com/office/drawing/2014/main" id="{ADF27AE4-CB3F-3AF0-6487-C8A3384315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4810" y="3756973"/>
            <a:ext cx="5482380" cy="2870200"/>
          </a:xfrm>
          <a:prstGeom prst="rect">
            <a:avLst/>
          </a:prstGeom>
        </p:spPr>
      </p:pic>
    </p:spTree>
    <p:extLst>
      <p:ext uri="{BB962C8B-B14F-4D97-AF65-F5344CB8AC3E}">
        <p14:creationId xmlns:p14="http://schemas.microsoft.com/office/powerpoint/2010/main" val="14731159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F1995"/>
        </a:solidFill>
        <a:effectLst/>
      </p:bgPr>
    </p:bg>
    <p:spTree>
      <p:nvGrpSpPr>
        <p:cNvPr id="1" name="">
          <a:extLst>
            <a:ext uri="{FF2B5EF4-FFF2-40B4-BE49-F238E27FC236}">
              <a16:creationId xmlns:a16="http://schemas.microsoft.com/office/drawing/2014/main" id="{15D45CD5-1F75-6340-44DD-72F06BF5D52D}"/>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32515C3F-B4B4-A245-3007-15BF7B98A12A}"/>
              </a:ext>
            </a:extLst>
          </p:cNvPr>
          <p:cNvSpPr>
            <a:spLocks noGrp="1"/>
          </p:cNvSpPr>
          <p:nvPr>
            <p:ph type="title"/>
          </p:nvPr>
        </p:nvSpPr>
        <p:spPr>
          <a:xfrm>
            <a:off x="1072217" y="78427"/>
            <a:ext cx="10047566" cy="1325563"/>
          </a:xfrm>
        </p:spPr>
        <p:txBody>
          <a:bodyPr>
            <a:normAutofit/>
          </a:bodyPr>
          <a:lstStyle/>
          <a:p>
            <a:pPr algn="ctr"/>
            <a:r>
              <a:rPr lang="en-US" sz="4000" b="1">
                <a:ln w="10160">
                  <a:solidFill>
                    <a:srgbClr val="F3922A"/>
                  </a:solidFill>
                  <a:prstDash val="solid"/>
                </a:ln>
                <a:effectLst>
                  <a:outerShdw blurRad="38100" dist="22860" dir="5400000" algn="tl" rotWithShape="0">
                    <a:srgbClr val="000000">
                      <a:alpha val="30000"/>
                    </a:srgbClr>
                  </a:outerShdw>
                </a:effectLst>
                <a:latin typeface="Arial"/>
                <a:cs typeface="Arial"/>
              </a:rPr>
              <a:t>WHY SHOULD WE WALK OR WHEEL?</a:t>
            </a:r>
            <a:endParaRPr lang="en-GB" sz="4000" b="1">
              <a:ln w="10160">
                <a:solidFill>
                  <a:srgbClr val="F3922A"/>
                </a:solidFill>
                <a:prstDash val="solid"/>
              </a:ln>
              <a:effectLst>
                <a:outerShdw blurRad="38100" dist="22860" dir="5400000" algn="tl" rotWithShape="0">
                  <a:srgbClr val="000000">
                    <a:alpha val="30000"/>
                  </a:srgbClr>
                </a:outerShdw>
              </a:effectLst>
              <a:latin typeface="Arial"/>
              <a:cs typeface="Arial"/>
            </a:endParaRPr>
          </a:p>
        </p:txBody>
      </p:sp>
      <p:sp>
        <p:nvSpPr>
          <p:cNvPr id="6" name="Content Placeholder 2">
            <a:extLst>
              <a:ext uri="{FF2B5EF4-FFF2-40B4-BE49-F238E27FC236}">
                <a16:creationId xmlns:a16="http://schemas.microsoft.com/office/drawing/2014/main" id="{2ADEB959-8E6F-571C-0A2E-8EAC71A43EA3}"/>
              </a:ext>
            </a:extLst>
          </p:cNvPr>
          <p:cNvSpPr>
            <a:spLocks noGrp="1"/>
          </p:cNvSpPr>
          <p:nvPr>
            <p:ph idx="1"/>
          </p:nvPr>
        </p:nvSpPr>
        <p:spPr>
          <a:xfrm>
            <a:off x="338279" y="1273823"/>
            <a:ext cx="11631114" cy="4620235"/>
          </a:xfrm>
        </p:spPr>
        <p:txBody>
          <a:bodyPr vert="horz" lIns="91440" tIns="45720" rIns="91440" bIns="45720" rtlCol="0" anchor="t">
            <a:normAutofit/>
          </a:bodyPr>
          <a:lstStyle/>
          <a:p>
            <a:pPr marL="0" indent="0">
              <a:spcBef>
                <a:spcPts val="3000"/>
              </a:spcBef>
              <a:buNone/>
            </a:pPr>
            <a:r>
              <a:rPr lang="en-US" dirty="0">
                <a:latin typeface="Arial"/>
                <a:ea typeface="Calibri" panose="020F0502020204030204" pitchFamily="34" charset="0"/>
                <a:cs typeface="Arial"/>
              </a:rPr>
              <a:t>There are lots of reasons why we should try to walk and wheel to school as much as we can. </a:t>
            </a:r>
          </a:p>
          <a:p>
            <a:pPr marL="0" indent="0">
              <a:spcBef>
                <a:spcPts val="3000"/>
              </a:spcBef>
              <a:buNone/>
            </a:pPr>
            <a:r>
              <a:rPr lang="en-US" dirty="0">
                <a:latin typeface="Arial"/>
                <a:ea typeface="Calibri" panose="020F0502020204030204" pitchFamily="34" charset="0"/>
                <a:cs typeface="Arial"/>
              </a:rPr>
              <a:t>These reasons include: </a:t>
            </a:r>
          </a:p>
          <a:p>
            <a:pPr>
              <a:spcBef>
                <a:spcPts val="3000"/>
              </a:spcBef>
            </a:pPr>
            <a:r>
              <a:rPr lang="en-US">
                <a:latin typeface="Arial"/>
                <a:ea typeface="Calibri"/>
                <a:cs typeface="Arial"/>
              </a:rPr>
              <a:t>Better physical and mental health </a:t>
            </a:r>
          </a:p>
          <a:p>
            <a:pPr>
              <a:spcBef>
                <a:spcPts val="3000"/>
              </a:spcBef>
            </a:pPr>
            <a:r>
              <a:rPr lang="en-US" dirty="0">
                <a:latin typeface="Arial"/>
                <a:ea typeface="Calibri" panose="020F0502020204030204" pitchFamily="34" charset="0"/>
                <a:cs typeface="Arial"/>
              </a:rPr>
              <a:t>Helping the environment </a:t>
            </a:r>
          </a:p>
          <a:p>
            <a:pPr>
              <a:spcBef>
                <a:spcPts val="3000"/>
              </a:spcBef>
            </a:pPr>
            <a:r>
              <a:rPr lang="en-US" dirty="0">
                <a:latin typeface="Arial"/>
                <a:ea typeface="Calibri" panose="020F0502020204030204" pitchFamily="34" charset="0"/>
                <a:cs typeface="Arial"/>
              </a:rPr>
              <a:t>Spending time with our family and friends </a:t>
            </a:r>
          </a:p>
          <a:p>
            <a:pPr>
              <a:spcBef>
                <a:spcPts val="3000"/>
              </a:spcBef>
            </a:pPr>
            <a:endParaRPr lang="en-US" dirty="0">
              <a:latin typeface="Arial"/>
              <a:ea typeface="Calibri" panose="020F0502020204030204" pitchFamily="34" charset="0"/>
              <a:cs typeface="Arial"/>
            </a:endParaRPr>
          </a:p>
          <a:p>
            <a:pPr marL="0" indent="0">
              <a:spcBef>
                <a:spcPts val="3000"/>
              </a:spcBef>
              <a:buNone/>
            </a:pPr>
            <a:endParaRPr lang="en-US" dirty="0">
              <a:latin typeface="Arial"/>
              <a:ea typeface="Calibri" panose="020F0502020204030204" pitchFamily="34" charset="0"/>
              <a:cs typeface="Arial"/>
            </a:endParaRPr>
          </a:p>
        </p:txBody>
      </p:sp>
      <p:pic>
        <p:nvPicPr>
          <p:cNvPr id="4" name="Picture 3">
            <a:extLst>
              <a:ext uri="{FF2B5EF4-FFF2-40B4-BE49-F238E27FC236}">
                <a16:creationId xmlns:a16="http://schemas.microsoft.com/office/drawing/2014/main" id="{0523B2F6-9DD6-B535-31D7-C778BD8F54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48546" y="3429000"/>
            <a:ext cx="2743454" cy="3429000"/>
          </a:xfrm>
          <a:prstGeom prst="rect">
            <a:avLst/>
          </a:prstGeom>
        </p:spPr>
      </p:pic>
    </p:spTree>
    <p:extLst>
      <p:ext uri="{BB962C8B-B14F-4D97-AF65-F5344CB8AC3E}">
        <p14:creationId xmlns:p14="http://schemas.microsoft.com/office/powerpoint/2010/main" val="4643321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8F1C"/>
        </a:solidFill>
        <a:effectLst/>
      </p:bgPr>
    </p:bg>
    <p:spTree>
      <p:nvGrpSpPr>
        <p:cNvPr id="1" name="">
          <a:extLst>
            <a:ext uri="{FF2B5EF4-FFF2-40B4-BE49-F238E27FC236}">
              <a16:creationId xmlns:a16="http://schemas.microsoft.com/office/drawing/2014/main" id="{D64669F3-D1B6-1188-4C7C-53065FDE2F1A}"/>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CBF711ED-34D2-D201-42D1-AAC3694B491F}"/>
              </a:ext>
            </a:extLst>
          </p:cNvPr>
          <p:cNvSpPr>
            <a:spLocks noGrp="1"/>
          </p:cNvSpPr>
          <p:nvPr>
            <p:ph type="title"/>
          </p:nvPr>
        </p:nvSpPr>
        <p:spPr>
          <a:xfrm>
            <a:off x="1072217" y="78427"/>
            <a:ext cx="10047566" cy="1325563"/>
          </a:xfrm>
        </p:spPr>
        <p:txBody>
          <a:bodyPr>
            <a:normAutofit/>
          </a:bodyPr>
          <a:lstStyle/>
          <a:p>
            <a:pPr algn="ctr"/>
            <a:r>
              <a:rPr lang="en-US" sz="4800" b="1" dirty="0">
                <a:ln w="10160">
                  <a:solidFill>
                    <a:srgbClr val="F3922A"/>
                  </a:solidFill>
                  <a:prstDash val="solid"/>
                </a:ln>
                <a:effectLst>
                  <a:outerShdw blurRad="38100" dist="22860" dir="5400000" algn="tl" rotWithShape="0">
                    <a:srgbClr val="000000">
                      <a:alpha val="30000"/>
                    </a:srgbClr>
                  </a:outerShdw>
                </a:effectLst>
                <a:latin typeface="Arial"/>
                <a:cs typeface="Arial"/>
              </a:rPr>
              <a:t>Walk to School Week themes</a:t>
            </a:r>
            <a:endParaRPr lang="en-GB" sz="4800" b="1" dirty="0">
              <a:ln w="10160">
                <a:solidFill>
                  <a:srgbClr val="F3922A"/>
                </a:solidFill>
                <a:prstDash val="solid"/>
              </a:ln>
              <a:effectLst>
                <a:outerShdw blurRad="38100" dist="22860" dir="5400000" algn="tl" rotWithShape="0">
                  <a:srgbClr val="000000">
                    <a:alpha val="30000"/>
                  </a:srgbClr>
                </a:outerShdw>
              </a:effectLst>
              <a:latin typeface="Arial"/>
              <a:cs typeface="Arial"/>
            </a:endParaRPr>
          </a:p>
        </p:txBody>
      </p:sp>
      <p:sp>
        <p:nvSpPr>
          <p:cNvPr id="6" name="Content Placeholder 2">
            <a:extLst>
              <a:ext uri="{FF2B5EF4-FFF2-40B4-BE49-F238E27FC236}">
                <a16:creationId xmlns:a16="http://schemas.microsoft.com/office/drawing/2014/main" id="{90F0C7AA-DC58-3D39-8B2C-C01E1D2A0B8B}"/>
              </a:ext>
            </a:extLst>
          </p:cNvPr>
          <p:cNvSpPr>
            <a:spLocks noGrp="1"/>
          </p:cNvSpPr>
          <p:nvPr>
            <p:ph idx="1"/>
          </p:nvPr>
        </p:nvSpPr>
        <p:spPr>
          <a:xfrm>
            <a:off x="810489" y="1271767"/>
            <a:ext cx="10571021" cy="961377"/>
          </a:xfrm>
        </p:spPr>
        <p:txBody>
          <a:bodyPr vert="horz" lIns="91440" tIns="45720" rIns="91440" bIns="45720" rtlCol="0" anchor="t">
            <a:normAutofit fontScale="92500" lnSpcReduction="20000"/>
          </a:bodyPr>
          <a:lstStyle/>
          <a:p>
            <a:pPr marL="0" indent="0">
              <a:spcBef>
                <a:spcPts val="3000"/>
              </a:spcBef>
              <a:buNone/>
            </a:pPr>
            <a:r>
              <a:rPr lang="en-US" dirty="0">
                <a:latin typeface="Arial"/>
                <a:ea typeface="Calibri" panose="020F0502020204030204" pitchFamily="34" charset="0"/>
                <a:cs typeface="Arial"/>
              </a:rPr>
              <a:t>The Walk to School Week Challenge will help us to understand the benefits of walking and wheeling to school by exploring the themes below!</a:t>
            </a:r>
          </a:p>
          <a:p>
            <a:pPr marL="0" indent="0">
              <a:spcBef>
                <a:spcPts val="3000"/>
              </a:spcBef>
              <a:buNone/>
            </a:pPr>
            <a:endParaRPr lang="en-US" dirty="0">
              <a:latin typeface="Arial"/>
              <a:ea typeface="Calibri" panose="020F0502020204030204" pitchFamily="34" charset="0"/>
              <a:cs typeface="Arial"/>
            </a:endParaRPr>
          </a:p>
          <a:p>
            <a:pPr>
              <a:spcBef>
                <a:spcPts val="3000"/>
              </a:spcBef>
            </a:pPr>
            <a:endParaRPr lang="en-US" dirty="0">
              <a:latin typeface="Arial"/>
              <a:ea typeface="Calibri" panose="020F0502020204030204" pitchFamily="34" charset="0"/>
              <a:cs typeface="Arial"/>
            </a:endParaRPr>
          </a:p>
          <a:p>
            <a:pPr marL="0" indent="0">
              <a:spcBef>
                <a:spcPts val="3000"/>
              </a:spcBef>
              <a:buNone/>
            </a:pPr>
            <a:endParaRPr lang="en-US" dirty="0">
              <a:latin typeface="Arial"/>
              <a:ea typeface="Calibri" panose="020F0502020204030204" pitchFamily="34" charset="0"/>
              <a:cs typeface="Arial"/>
            </a:endParaRPr>
          </a:p>
        </p:txBody>
      </p:sp>
      <p:pic>
        <p:nvPicPr>
          <p:cNvPr id="1026" name="Picture 2">
            <a:extLst>
              <a:ext uri="{FF2B5EF4-FFF2-40B4-BE49-F238E27FC236}">
                <a16:creationId xmlns:a16="http://schemas.microsoft.com/office/drawing/2014/main" id="{095B03CF-449A-150E-FA25-4581EE8A55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855" y="2705100"/>
            <a:ext cx="2164080" cy="27051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8F730F4E-8503-963A-76E6-02BDFE84E0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31349" y="2705100"/>
            <a:ext cx="2150108" cy="268763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14790BEE-1A70-A3C1-3D47-1D4D0DC9469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6974" y="2705100"/>
            <a:ext cx="2164080" cy="27051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B54A698E-FA3F-7E2A-C719-9E0006019F6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03013" y="2705100"/>
            <a:ext cx="2164080" cy="27051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8A4409C3-D09A-A095-F099-4E5C7DB1D56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847507" y="2687634"/>
            <a:ext cx="2164081" cy="2705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79948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DC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77A10-F094-4878-9B01-E99FD7556CF6}"/>
              </a:ext>
            </a:extLst>
          </p:cNvPr>
          <p:cNvSpPr>
            <a:spLocks noGrp="1"/>
          </p:cNvSpPr>
          <p:nvPr>
            <p:ph type="title"/>
          </p:nvPr>
        </p:nvSpPr>
        <p:spPr>
          <a:xfrm>
            <a:off x="1637911" y="100527"/>
            <a:ext cx="8916177" cy="1325563"/>
          </a:xfrm>
        </p:spPr>
        <p:txBody>
          <a:bodyPr>
            <a:normAutofit/>
          </a:bodyPr>
          <a:lstStyle/>
          <a:p>
            <a:pPr algn="ctr"/>
            <a:r>
              <a:rPr lang="en-US" b="1" dirty="0">
                <a:ln w="6600">
                  <a:solidFill>
                    <a:srgbClr val="ED7D31"/>
                  </a:solidFill>
                  <a:prstDash val="solid"/>
                </a:ln>
                <a:solidFill>
                  <a:schemeClr val="bg1"/>
                </a:solidFill>
                <a:effectLst>
                  <a:outerShdw dist="38100" dir="2700000" algn="tl" rotWithShape="0">
                    <a:srgbClr val="ED7D31"/>
                  </a:outerShdw>
                </a:effectLst>
                <a:latin typeface="Arial"/>
                <a:cs typeface="Arial"/>
              </a:rPr>
              <a:t>WALK TO SCHOOL WEEK REWARDS</a:t>
            </a:r>
            <a:endParaRPr lang="en-US" b="1" dirty="0">
              <a:ln w="6600">
                <a:solidFill>
                  <a:srgbClr val="ED7D31"/>
                </a:solidFill>
                <a:prstDash val="solid"/>
              </a:ln>
              <a:solidFill>
                <a:schemeClr val="bg1"/>
              </a:solidFill>
              <a:effectLst>
                <a:outerShdw dist="38100" dir="2700000" algn="tl" rotWithShape="0">
                  <a:srgbClr val="ED7D31"/>
                </a:outerShdw>
              </a:effectLst>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E5BB7D04-77DE-F726-03B5-4F2245A94672}"/>
              </a:ext>
            </a:extLst>
          </p:cNvPr>
          <p:cNvSpPr>
            <a:spLocks noGrp="1"/>
          </p:cNvSpPr>
          <p:nvPr>
            <p:ph idx="1"/>
          </p:nvPr>
        </p:nvSpPr>
        <p:spPr>
          <a:xfrm>
            <a:off x="168023" y="4323246"/>
            <a:ext cx="11569471" cy="3515782"/>
          </a:xfrm>
        </p:spPr>
        <p:txBody>
          <a:bodyPr vert="horz" lIns="91440" tIns="45720" rIns="91440" bIns="45720" rtlCol="0" anchor="t">
            <a:normAutofit/>
          </a:bodyPr>
          <a:lstStyle/>
          <a:p>
            <a:pPr marL="0" indent="0">
              <a:spcBef>
                <a:spcPts val="3000"/>
              </a:spcBef>
              <a:buNone/>
            </a:pPr>
            <a:r>
              <a:rPr lang="en-US" dirty="0">
                <a:latin typeface="Arial"/>
                <a:ea typeface="Calibri"/>
                <a:cs typeface="Arial"/>
              </a:rPr>
              <a:t>Each day during Walk to School Week, you'll get a sticker for walking or travelling actively to school. </a:t>
            </a:r>
          </a:p>
          <a:p>
            <a:pPr marL="0" indent="0">
              <a:spcBef>
                <a:spcPts val="3000"/>
              </a:spcBef>
              <a:buNone/>
            </a:pPr>
            <a:r>
              <a:rPr lang="en-US" dirty="0">
                <a:latin typeface="Arial"/>
                <a:ea typeface="Calibri"/>
                <a:cs typeface="Arial"/>
              </a:rPr>
              <a:t>You might also get a very special end of week reward to celebrate all your hard work!</a:t>
            </a:r>
          </a:p>
        </p:txBody>
      </p:sp>
      <p:pic>
        <p:nvPicPr>
          <p:cNvPr id="5" name="Picture 4">
            <a:extLst>
              <a:ext uri="{FF2B5EF4-FFF2-40B4-BE49-F238E27FC236}">
                <a16:creationId xmlns:a16="http://schemas.microsoft.com/office/drawing/2014/main" id="{8C7E9F22-337B-B9A9-1E8C-39F32FC9F97F}"/>
              </a:ext>
            </a:extLst>
          </p:cNvPr>
          <p:cNvPicPr>
            <a:picLocks noChangeAspect="1"/>
          </p:cNvPicPr>
          <p:nvPr/>
        </p:nvPicPr>
        <p:blipFill>
          <a:blip r:embed="rId3"/>
          <a:stretch>
            <a:fillRect/>
          </a:stretch>
        </p:blipFill>
        <p:spPr>
          <a:xfrm>
            <a:off x="894341" y="1923217"/>
            <a:ext cx="2181529" cy="2010056"/>
          </a:xfrm>
          <a:prstGeom prst="rect">
            <a:avLst/>
          </a:prstGeom>
        </p:spPr>
      </p:pic>
      <p:pic>
        <p:nvPicPr>
          <p:cNvPr id="7" name="Picture 6">
            <a:extLst>
              <a:ext uri="{FF2B5EF4-FFF2-40B4-BE49-F238E27FC236}">
                <a16:creationId xmlns:a16="http://schemas.microsoft.com/office/drawing/2014/main" id="{07F86F1C-4790-BDA1-BF1B-EABAA234AE91}"/>
              </a:ext>
            </a:extLst>
          </p:cNvPr>
          <p:cNvPicPr>
            <a:picLocks noChangeAspect="1"/>
          </p:cNvPicPr>
          <p:nvPr/>
        </p:nvPicPr>
        <p:blipFill>
          <a:blip r:embed="rId4"/>
          <a:srcRect b="3370"/>
          <a:stretch>
            <a:fillRect/>
          </a:stretch>
        </p:blipFill>
        <p:spPr>
          <a:xfrm>
            <a:off x="5197796" y="1816063"/>
            <a:ext cx="2267266" cy="2117210"/>
          </a:xfrm>
          <a:prstGeom prst="rect">
            <a:avLst/>
          </a:prstGeom>
        </p:spPr>
      </p:pic>
      <p:pic>
        <p:nvPicPr>
          <p:cNvPr id="11" name="Picture 10">
            <a:extLst>
              <a:ext uri="{FF2B5EF4-FFF2-40B4-BE49-F238E27FC236}">
                <a16:creationId xmlns:a16="http://schemas.microsoft.com/office/drawing/2014/main" id="{5A6B2A5C-2447-6263-F205-99124D5D8BD6}"/>
              </a:ext>
            </a:extLst>
          </p:cNvPr>
          <p:cNvPicPr>
            <a:picLocks noChangeAspect="1"/>
          </p:cNvPicPr>
          <p:nvPr/>
        </p:nvPicPr>
        <p:blipFill>
          <a:blip r:embed="rId5"/>
          <a:stretch>
            <a:fillRect/>
          </a:stretch>
        </p:blipFill>
        <p:spPr>
          <a:xfrm>
            <a:off x="2978128" y="1898219"/>
            <a:ext cx="2257740" cy="1952898"/>
          </a:xfrm>
          <a:prstGeom prst="rect">
            <a:avLst/>
          </a:prstGeom>
        </p:spPr>
      </p:pic>
      <p:pic>
        <p:nvPicPr>
          <p:cNvPr id="14" name="Picture 13">
            <a:extLst>
              <a:ext uri="{FF2B5EF4-FFF2-40B4-BE49-F238E27FC236}">
                <a16:creationId xmlns:a16="http://schemas.microsoft.com/office/drawing/2014/main" id="{649C75EF-5B11-67E2-4968-D37C98A5E573}"/>
              </a:ext>
            </a:extLst>
          </p:cNvPr>
          <p:cNvPicPr>
            <a:picLocks noChangeAspect="1"/>
          </p:cNvPicPr>
          <p:nvPr/>
        </p:nvPicPr>
        <p:blipFill>
          <a:blip r:embed="rId6"/>
          <a:stretch>
            <a:fillRect/>
          </a:stretch>
        </p:blipFill>
        <p:spPr>
          <a:xfrm>
            <a:off x="7395900" y="1926798"/>
            <a:ext cx="2276793" cy="1895740"/>
          </a:xfrm>
          <a:prstGeom prst="rect">
            <a:avLst/>
          </a:prstGeom>
        </p:spPr>
      </p:pic>
      <p:pic>
        <p:nvPicPr>
          <p:cNvPr id="17" name="Picture 16">
            <a:extLst>
              <a:ext uri="{FF2B5EF4-FFF2-40B4-BE49-F238E27FC236}">
                <a16:creationId xmlns:a16="http://schemas.microsoft.com/office/drawing/2014/main" id="{BBAB7CD9-D000-AF6F-A42E-1CC1DFE7E270}"/>
              </a:ext>
            </a:extLst>
          </p:cNvPr>
          <p:cNvPicPr>
            <a:picLocks noChangeAspect="1"/>
          </p:cNvPicPr>
          <p:nvPr/>
        </p:nvPicPr>
        <p:blipFill>
          <a:blip r:embed="rId7"/>
          <a:stretch>
            <a:fillRect/>
          </a:stretch>
        </p:blipFill>
        <p:spPr>
          <a:xfrm>
            <a:off x="9527386" y="1887034"/>
            <a:ext cx="2210108" cy="2010056"/>
          </a:xfrm>
          <a:prstGeom prst="rect">
            <a:avLst/>
          </a:prstGeom>
        </p:spPr>
      </p:pic>
    </p:spTree>
    <p:extLst>
      <p:ext uri="{BB962C8B-B14F-4D97-AF65-F5344CB8AC3E}">
        <p14:creationId xmlns:p14="http://schemas.microsoft.com/office/powerpoint/2010/main" val="7507244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2922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77A10-F094-4878-9B01-E99FD7556CF6}"/>
              </a:ext>
            </a:extLst>
          </p:cNvPr>
          <p:cNvSpPr>
            <a:spLocks noGrp="1"/>
          </p:cNvSpPr>
          <p:nvPr>
            <p:ph type="title"/>
          </p:nvPr>
        </p:nvSpPr>
        <p:spPr>
          <a:xfrm>
            <a:off x="737571" y="240527"/>
            <a:ext cx="10047566" cy="1325563"/>
          </a:xfrm>
        </p:spPr>
        <p:txBody>
          <a:bodyPr>
            <a:normAutofit/>
          </a:bodyPr>
          <a:lstStyle/>
          <a:p>
            <a:r>
              <a:rPr lang="en-US" sz="5400" b="1" dirty="0">
                <a:ln w="10160">
                  <a:solidFill>
                    <a:srgbClr val="FFDC00"/>
                  </a:solidFill>
                  <a:prstDash val="solid"/>
                </a:ln>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QUIZ TIME </a:t>
            </a:r>
            <a:endParaRPr lang="en-GB" sz="5400" b="1" dirty="0">
              <a:ln w="10160">
                <a:solidFill>
                  <a:srgbClr val="FFDC00"/>
                </a:solidFill>
                <a:prstDash val="solid"/>
              </a:ln>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pic>
        <p:nvPicPr>
          <p:cNvPr id="12" name="Picture 11" descr="A picture containing drawing&#10;&#10;Description automatically generated">
            <a:extLst>
              <a:ext uri="{FF2B5EF4-FFF2-40B4-BE49-F238E27FC236}">
                <a16:creationId xmlns:a16="http://schemas.microsoft.com/office/drawing/2014/main" id="{D500A76D-3A74-4C0F-99EC-FEF4DE3261B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913879" y="180049"/>
            <a:ext cx="957600" cy="1413103"/>
          </a:xfrm>
          <a:prstGeom prst="rect">
            <a:avLst/>
          </a:prstGeom>
        </p:spPr>
      </p:pic>
      <p:pic>
        <p:nvPicPr>
          <p:cNvPr id="5" name="Picture 4" descr="A close up of a logo&#10;&#10;Description automatically generated">
            <a:extLst>
              <a:ext uri="{FF2B5EF4-FFF2-40B4-BE49-F238E27FC236}">
                <a16:creationId xmlns:a16="http://schemas.microsoft.com/office/drawing/2014/main" id="{EC76DC97-8FFA-451F-B1C1-EC0A3B01F0B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57833" y="364716"/>
            <a:ext cx="1169709" cy="1169709"/>
          </a:xfrm>
          <a:prstGeom prst="rect">
            <a:avLst/>
          </a:prstGeom>
        </p:spPr>
      </p:pic>
      <p:pic>
        <p:nvPicPr>
          <p:cNvPr id="9" name="Picture 8" descr="A close up of a logo&#10;&#10;Description automatically generated">
            <a:extLst>
              <a:ext uri="{FF2B5EF4-FFF2-40B4-BE49-F238E27FC236}">
                <a16:creationId xmlns:a16="http://schemas.microsoft.com/office/drawing/2014/main" id="{E19D59A7-8E78-4350-9E99-CD2B72252DB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89189" y="520080"/>
            <a:ext cx="1073072" cy="1073072"/>
          </a:xfrm>
          <a:prstGeom prst="rect">
            <a:avLst/>
          </a:prstGeom>
        </p:spPr>
      </p:pic>
      <p:sp>
        <p:nvSpPr>
          <p:cNvPr id="13" name="Rectangle 12">
            <a:extLst>
              <a:ext uri="{FF2B5EF4-FFF2-40B4-BE49-F238E27FC236}">
                <a16:creationId xmlns:a16="http://schemas.microsoft.com/office/drawing/2014/main" id="{D86A4FD9-012A-4872-AC4E-4B78A6F771BF}"/>
              </a:ext>
            </a:extLst>
          </p:cNvPr>
          <p:cNvSpPr/>
          <p:nvPr/>
        </p:nvSpPr>
        <p:spPr>
          <a:xfrm>
            <a:off x="410047" y="1840202"/>
            <a:ext cx="5108602" cy="1840000"/>
          </a:xfrm>
          <a:prstGeom prst="rect">
            <a:avLst/>
          </a:prstGeom>
          <a:solidFill>
            <a:srgbClr val="A7D500"/>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EB8372DD-9852-4CE2-A61B-12650F4280CC}"/>
              </a:ext>
            </a:extLst>
          </p:cNvPr>
          <p:cNvSpPr/>
          <p:nvPr/>
        </p:nvSpPr>
        <p:spPr>
          <a:xfrm>
            <a:off x="6096001" y="1840202"/>
            <a:ext cx="5758554" cy="1840000"/>
          </a:xfrm>
          <a:prstGeom prst="rect">
            <a:avLst/>
          </a:prstGeom>
          <a:solidFill>
            <a:srgbClr val="A7D500"/>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4F189636-2E80-4AD1-9C75-7D4933692FEE}"/>
              </a:ext>
            </a:extLst>
          </p:cNvPr>
          <p:cNvSpPr/>
          <p:nvPr/>
        </p:nvSpPr>
        <p:spPr>
          <a:xfrm>
            <a:off x="2260879" y="3878323"/>
            <a:ext cx="7537504" cy="2739149"/>
          </a:xfrm>
          <a:prstGeom prst="rect">
            <a:avLst/>
          </a:prstGeom>
          <a:solidFill>
            <a:srgbClr val="DF1995"/>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273BB76C-D57F-4890-B3D2-7D3A054E1111}"/>
              </a:ext>
            </a:extLst>
          </p:cNvPr>
          <p:cNvSpPr txBox="1"/>
          <p:nvPr/>
        </p:nvSpPr>
        <p:spPr>
          <a:xfrm>
            <a:off x="502114" y="1850657"/>
            <a:ext cx="4439708" cy="646331"/>
          </a:xfrm>
          <a:prstGeom prst="rect">
            <a:avLst/>
          </a:prstGeom>
          <a:solidFill>
            <a:srgbClr val="F3922A"/>
          </a:solidFill>
          <a:ln/>
        </p:spPr>
        <p:style>
          <a:lnRef idx="0">
            <a:schemeClr val="accent6"/>
          </a:lnRef>
          <a:fillRef idx="3">
            <a:schemeClr val="accent6"/>
          </a:fillRef>
          <a:effectRef idx="3">
            <a:schemeClr val="accent6"/>
          </a:effectRef>
          <a:fontRef idx="minor">
            <a:schemeClr val="lt1"/>
          </a:fontRef>
        </p:style>
        <p:txBody>
          <a:bodyPr wrap="square" lIns="91440" tIns="45720" rIns="91440" bIns="45720" rtlCol="0" anchor="t">
            <a:spAutoFit/>
          </a:bodyPr>
          <a:lstStyle/>
          <a:p>
            <a:r>
              <a:rPr lang="en-US" b="1" dirty="0">
                <a:latin typeface="Arial"/>
                <a:cs typeface="Arial"/>
              </a:rPr>
              <a:t>1. DURING WHAT MONTH DOESWALK TO </a:t>
            </a:r>
            <a:r>
              <a:rPr lang="en-US" b="1">
                <a:latin typeface="Arial"/>
                <a:cs typeface="Arial"/>
              </a:rPr>
              <a:t>SCHOOL WEEK TAKE PLACE?</a:t>
            </a:r>
            <a:endParaRPr lang="en-GB" b="1">
              <a:latin typeface="Arial"/>
              <a:cs typeface="Arial"/>
            </a:endParaRPr>
          </a:p>
        </p:txBody>
      </p:sp>
      <p:sp>
        <p:nvSpPr>
          <p:cNvPr id="21" name="TextBox 20">
            <a:extLst>
              <a:ext uri="{FF2B5EF4-FFF2-40B4-BE49-F238E27FC236}">
                <a16:creationId xmlns:a16="http://schemas.microsoft.com/office/drawing/2014/main" id="{F6F1BAD1-2144-4C87-AF1A-F89C0583E057}"/>
              </a:ext>
            </a:extLst>
          </p:cNvPr>
          <p:cNvSpPr txBox="1"/>
          <p:nvPr/>
        </p:nvSpPr>
        <p:spPr>
          <a:xfrm>
            <a:off x="502114" y="2556613"/>
            <a:ext cx="4682088" cy="923330"/>
          </a:xfrm>
          <a:prstGeom prst="rect">
            <a:avLst/>
          </a:prstGeom>
          <a:noFill/>
        </p:spPr>
        <p:txBody>
          <a:bodyPr wrap="square" lIns="91440" tIns="45720" rIns="91440" bIns="45720" rtlCol="0" anchor="t">
            <a:spAutoFit/>
          </a:bodyPr>
          <a:lstStyle/>
          <a:p>
            <a:r>
              <a:rPr lang="en-US">
                <a:latin typeface="Arial"/>
                <a:cs typeface="Arial"/>
              </a:rPr>
              <a:t>Walk to School Week takes place in May. </a:t>
            </a:r>
            <a:r>
              <a:rPr lang="en-US" dirty="0">
                <a:latin typeface="Arial"/>
                <a:cs typeface="Arial"/>
              </a:rPr>
              <a:t>It will be starting on Monday 20 May until Friday 24 May. </a:t>
            </a:r>
            <a:endParaRPr lang="en-GB" dirty="0">
              <a:latin typeface="Arial"/>
              <a:cs typeface="Arial"/>
            </a:endParaRPr>
          </a:p>
        </p:txBody>
      </p:sp>
      <p:sp>
        <p:nvSpPr>
          <p:cNvPr id="23" name="TextBox 22">
            <a:extLst>
              <a:ext uri="{FF2B5EF4-FFF2-40B4-BE49-F238E27FC236}">
                <a16:creationId xmlns:a16="http://schemas.microsoft.com/office/drawing/2014/main" id="{F2104DBC-294D-49B4-8FE7-44B509D0BBBC}"/>
              </a:ext>
            </a:extLst>
          </p:cNvPr>
          <p:cNvSpPr txBox="1"/>
          <p:nvPr/>
        </p:nvSpPr>
        <p:spPr>
          <a:xfrm>
            <a:off x="6237440" y="1956858"/>
            <a:ext cx="5452446" cy="707886"/>
          </a:xfrm>
          <a:prstGeom prst="rect">
            <a:avLst/>
          </a:prstGeom>
          <a:solidFill>
            <a:srgbClr val="F3922A"/>
          </a:solidFill>
          <a:ln/>
        </p:spPr>
        <p:style>
          <a:lnRef idx="0">
            <a:schemeClr val="accent6"/>
          </a:lnRef>
          <a:fillRef idx="3">
            <a:schemeClr val="accent6"/>
          </a:fillRef>
          <a:effectRef idx="3">
            <a:schemeClr val="accent6"/>
          </a:effectRef>
          <a:fontRef idx="minor">
            <a:schemeClr val="lt1"/>
          </a:fontRef>
        </p:style>
        <p:txBody>
          <a:bodyPr wrap="square" lIns="91440" tIns="45720" rIns="91440" bIns="45720" rtlCol="0" anchor="t">
            <a:spAutoFit/>
          </a:bodyPr>
          <a:lstStyle/>
          <a:p>
            <a:r>
              <a:rPr lang="en-US" sz="2000" b="1" dirty="0">
                <a:latin typeface="Arial"/>
                <a:cs typeface="Arial"/>
              </a:rPr>
              <a:t>2. DURING WALK TO SCHOOL WEEK, HOW SHOULD YOU TRAVEL TO SCHOOL?</a:t>
            </a:r>
            <a:endParaRPr lang="en-GB" sz="2000" b="1" dirty="0">
              <a:latin typeface="Arial"/>
              <a:cs typeface="Arial"/>
            </a:endParaRPr>
          </a:p>
        </p:txBody>
      </p:sp>
      <p:sp>
        <p:nvSpPr>
          <p:cNvPr id="25" name="TextBox 24">
            <a:extLst>
              <a:ext uri="{FF2B5EF4-FFF2-40B4-BE49-F238E27FC236}">
                <a16:creationId xmlns:a16="http://schemas.microsoft.com/office/drawing/2014/main" id="{5033E82E-18BF-4612-8D95-6E5E1F86FAD3}"/>
              </a:ext>
            </a:extLst>
          </p:cNvPr>
          <p:cNvSpPr txBox="1"/>
          <p:nvPr/>
        </p:nvSpPr>
        <p:spPr>
          <a:xfrm>
            <a:off x="2445906" y="4004893"/>
            <a:ext cx="7172414" cy="400110"/>
          </a:xfrm>
          <a:prstGeom prst="rect">
            <a:avLst/>
          </a:prstGeom>
          <a:solidFill>
            <a:srgbClr val="FFDC00"/>
          </a:solidFill>
          <a:ln/>
        </p:spPr>
        <p:style>
          <a:lnRef idx="0">
            <a:schemeClr val="accent6"/>
          </a:lnRef>
          <a:fillRef idx="3">
            <a:schemeClr val="accent6"/>
          </a:fillRef>
          <a:effectRef idx="3">
            <a:schemeClr val="accent6"/>
          </a:effectRef>
          <a:fontRef idx="minor">
            <a:schemeClr val="lt1"/>
          </a:fontRef>
        </p:style>
        <p:txBody>
          <a:bodyPr wrap="square" lIns="91440" tIns="45720" rIns="91440" bIns="45720" rtlCol="0" anchor="t">
            <a:spAutoFit/>
          </a:bodyPr>
          <a:lstStyle/>
          <a:p>
            <a:r>
              <a:rPr lang="en-US" sz="2000" b="1" dirty="0">
                <a:solidFill>
                  <a:schemeClr val="tx1"/>
                </a:solidFill>
                <a:latin typeface="Arial"/>
                <a:cs typeface="Arial"/>
              </a:rPr>
              <a:t>3. WHAT ARE THE BENEFITS OF WALKING TO SCHOOL?</a:t>
            </a:r>
            <a:endParaRPr lang="en-GB" sz="2000" b="1" dirty="0">
              <a:solidFill>
                <a:schemeClr val="tx1"/>
              </a:solidFill>
              <a:latin typeface="Arial"/>
              <a:cs typeface="Arial"/>
            </a:endParaRPr>
          </a:p>
        </p:txBody>
      </p:sp>
      <p:sp>
        <p:nvSpPr>
          <p:cNvPr id="32" name="TextBox 31">
            <a:extLst>
              <a:ext uri="{FF2B5EF4-FFF2-40B4-BE49-F238E27FC236}">
                <a16:creationId xmlns:a16="http://schemas.microsoft.com/office/drawing/2014/main" id="{7BFF2AEA-FE05-4B13-A390-C20F46E8A603}"/>
              </a:ext>
            </a:extLst>
          </p:cNvPr>
          <p:cNvSpPr txBox="1"/>
          <p:nvPr/>
        </p:nvSpPr>
        <p:spPr>
          <a:xfrm>
            <a:off x="2393618" y="4724086"/>
            <a:ext cx="6864215" cy="1631216"/>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2000" dirty="0">
                <a:solidFill>
                  <a:schemeClr val="bg1"/>
                </a:solidFill>
                <a:latin typeface="Arial"/>
                <a:cs typeface="Arial"/>
              </a:rPr>
              <a:t>Walking is a </a:t>
            </a:r>
            <a:r>
              <a:rPr lang="en-US" sz="2000" b="1" dirty="0">
                <a:solidFill>
                  <a:srgbClr val="FFDC00"/>
                </a:solidFill>
                <a:latin typeface="Arial"/>
                <a:cs typeface="Arial"/>
              </a:rPr>
              <a:t>form of exercise and it keeps us healthy</a:t>
            </a:r>
          </a:p>
          <a:p>
            <a:pPr marL="285750" indent="-285750">
              <a:buFont typeface="Arial" panose="020B0604020202020204" pitchFamily="34" charset="0"/>
              <a:buChar char="•"/>
            </a:pPr>
            <a:r>
              <a:rPr lang="en-US" sz="2000" dirty="0">
                <a:solidFill>
                  <a:schemeClr val="bg1"/>
                </a:solidFill>
                <a:latin typeface="Arial"/>
                <a:cs typeface="Arial"/>
              </a:rPr>
              <a:t>It’s great for our </a:t>
            </a:r>
            <a:r>
              <a:rPr lang="en-US" sz="2000" b="1" dirty="0">
                <a:solidFill>
                  <a:srgbClr val="FFDC00"/>
                </a:solidFill>
                <a:latin typeface="Arial"/>
                <a:cs typeface="Arial"/>
              </a:rPr>
              <a:t>minds and bodies</a:t>
            </a:r>
            <a:endParaRPr lang="en-US" sz="2000" dirty="0">
              <a:solidFill>
                <a:schemeClr val="bg1"/>
              </a:solidFill>
              <a:latin typeface="Arial"/>
              <a:cs typeface="Arial"/>
            </a:endParaRPr>
          </a:p>
          <a:p>
            <a:pPr marL="285750" indent="-285750">
              <a:buFont typeface="Arial" panose="020B0604020202020204" pitchFamily="34" charset="0"/>
              <a:buChar char="•"/>
            </a:pPr>
            <a:r>
              <a:rPr lang="en-US" sz="2000">
                <a:solidFill>
                  <a:schemeClr val="bg1"/>
                </a:solidFill>
                <a:latin typeface="Arial"/>
                <a:cs typeface="Arial"/>
              </a:rPr>
              <a:t>It lets us spend </a:t>
            </a:r>
            <a:r>
              <a:rPr lang="en-US" sz="2000" b="1" dirty="0">
                <a:solidFill>
                  <a:srgbClr val="FFDC00"/>
                </a:solidFill>
                <a:latin typeface="Arial"/>
                <a:cs typeface="Arial"/>
              </a:rPr>
              <a:t>time with our families</a:t>
            </a:r>
            <a:endParaRPr lang="en-US" sz="2000" dirty="0">
              <a:solidFill>
                <a:schemeClr val="bg1"/>
              </a:solidFill>
              <a:latin typeface="Arial"/>
              <a:cs typeface="Arial"/>
            </a:endParaRPr>
          </a:p>
          <a:p>
            <a:pPr marL="285750" indent="-285750">
              <a:buFont typeface="Arial" panose="020B0604020202020204" pitchFamily="34" charset="0"/>
              <a:buChar char="•"/>
            </a:pPr>
            <a:r>
              <a:rPr lang="en-US" sz="2000" dirty="0">
                <a:solidFill>
                  <a:schemeClr val="bg1"/>
                </a:solidFill>
                <a:latin typeface="Arial" panose="020B0604020202020204" pitchFamily="34" charset="0"/>
                <a:cs typeface="Arial" panose="020B0604020202020204" pitchFamily="34" charset="0"/>
              </a:rPr>
              <a:t>By walking we help </a:t>
            </a:r>
            <a:r>
              <a:rPr lang="en-US" sz="2000" b="1" dirty="0">
                <a:solidFill>
                  <a:srgbClr val="FFDC00"/>
                </a:solidFill>
                <a:latin typeface="Arial" panose="020B0604020202020204" pitchFamily="34" charset="0"/>
                <a:cs typeface="Arial" panose="020B0604020202020204" pitchFamily="34" charset="0"/>
              </a:rPr>
              <a:t>reduce pollution</a:t>
            </a:r>
            <a:endParaRPr lang="en-US" sz="2000"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a:solidFill>
                  <a:schemeClr val="bg1"/>
                </a:solidFill>
                <a:latin typeface="Arial"/>
                <a:cs typeface="Arial"/>
              </a:rPr>
              <a:t>It's great for the </a:t>
            </a:r>
            <a:r>
              <a:rPr lang="en-US" sz="2000" b="1" dirty="0">
                <a:solidFill>
                  <a:srgbClr val="FFDC00"/>
                </a:solidFill>
                <a:latin typeface="Arial"/>
                <a:cs typeface="Arial"/>
              </a:rPr>
              <a:t>planet</a:t>
            </a:r>
            <a:endParaRPr lang="en-GB" sz="2000" b="1" dirty="0">
              <a:solidFill>
                <a:srgbClr val="FFDC00"/>
              </a:solidFill>
              <a:latin typeface="Arial"/>
              <a:cs typeface="Arial"/>
            </a:endParaRPr>
          </a:p>
        </p:txBody>
      </p:sp>
      <p:pic>
        <p:nvPicPr>
          <p:cNvPr id="3" name="Picture 2" descr="A picture containing light&#10;&#10;Description automatically generated">
            <a:extLst>
              <a:ext uri="{FF2B5EF4-FFF2-40B4-BE49-F238E27FC236}">
                <a16:creationId xmlns:a16="http://schemas.microsoft.com/office/drawing/2014/main" id="{588EF3F1-6619-4C7F-9607-3A663D86CF8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130305" y="4562241"/>
            <a:ext cx="1073072" cy="1073072"/>
          </a:xfrm>
          <a:prstGeom prst="rect">
            <a:avLst/>
          </a:prstGeom>
        </p:spPr>
      </p:pic>
      <p:pic>
        <p:nvPicPr>
          <p:cNvPr id="4" name="Picture 3" descr="A close up of a logo&#10;&#10;Description automatically generated">
            <a:extLst>
              <a:ext uri="{FF2B5EF4-FFF2-40B4-BE49-F238E27FC236}">
                <a16:creationId xmlns:a16="http://schemas.microsoft.com/office/drawing/2014/main" id="{C256A4F6-FD12-4F69-AA0C-7009A76ADAC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11066" y="4562241"/>
            <a:ext cx="1104523" cy="1104523"/>
          </a:xfrm>
          <a:prstGeom prst="rect">
            <a:avLst/>
          </a:prstGeom>
        </p:spPr>
      </p:pic>
      <p:sp>
        <p:nvSpPr>
          <p:cNvPr id="18" name="TextBox 17">
            <a:extLst>
              <a:ext uri="{FF2B5EF4-FFF2-40B4-BE49-F238E27FC236}">
                <a16:creationId xmlns:a16="http://schemas.microsoft.com/office/drawing/2014/main" id="{A22A0D0B-0E8D-4D06-9EB9-6D6409EC4146}"/>
              </a:ext>
            </a:extLst>
          </p:cNvPr>
          <p:cNvSpPr txBox="1"/>
          <p:nvPr/>
        </p:nvSpPr>
        <p:spPr>
          <a:xfrm>
            <a:off x="6237440" y="2713961"/>
            <a:ext cx="5544513" cy="923330"/>
          </a:xfrm>
          <a:prstGeom prst="rect">
            <a:avLst/>
          </a:prstGeom>
          <a:noFill/>
        </p:spPr>
        <p:txBody>
          <a:bodyPr wrap="square" lIns="91440" tIns="45720" rIns="91440" bIns="45720" rtlCol="0" anchor="t">
            <a:spAutoFit/>
          </a:bodyPr>
          <a:lstStyle/>
          <a:p>
            <a:r>
              <a:rPr lang="en-GB" dirty="0">
                <a:solidFill>
                  <a:srgbClr val="000000"/>
                </a:solidFill>
                <a:latin typeface="Arial"/>
                <a:cs typeface="Arial"/>
              </a:rPr>
              <a:t>You should try to walk and travel actively as much as possible during the week. If you do this, you will receive stickers and a trophy at the end of the week!</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2477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p:cTn id="14" dur="500" fill="hold"/>
                                        <p:tgtEl>
                                          <p:spTgt spid="18"/>
                                        </p:tgtEl>
                                        <p:attrNameLst>
                                          <p:attrName>ppt_w</p:attrName>
                                        </p:attrNameLst>
                                      </p:cBhvr>
                                      <p:tavLst>
                                        <p:tav tm="0">
                                          <p:val>
                                            <p:fltVal val="0"/>
                                          </p:val>
                                        </p:tav>
                                        <p:tav tm="100000">
                                          <p:val>
                                            <p:strVal val="#ppt_w"/>
                                          </p:val>
                                        </p:tav>
                                      </p:tavLst>
                                    </p:anim>
                                    <p:anim calcmode="lin" valueType="num">
                                      <p:cBhvr>
                                        <p:cTn id="15" dur="500" fill="hold"/>
                                        <p:tgtEl>
                                          <p:spTgt spid="18"/>
                                        </p:tgtEl>
                                        <p:attrNameLst>
                                          <p:attrName>ppt_h</p:attrName>
                                        </p:attrNameLst>
                                      </p:cBhvr>
                                      <p:tavLst>
                                        <p:tav tm="0">
                                          <p:val>
                                            <p:fltVal val="0"/>
                                          </p:val>
                                        </p:tav>
                                        <p:tav tm="100000">
                                          <p:val>
                                            <p:strVal val="#ppt_h"/>
                                          </p:val>
                                        </p:tav>
                                      </p:tavLst>
                                    </p:anim>
                                    <p:animEffect transition="in" filter="fade">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2" grpId="0"/>
      <p:bldP spid="18"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FF32EF271A77C45B9E40F1C64BB8934" ma:contentTypeVersion="18" ma:contentTypeDescription="Create a new document." ma:contentTypeScope="" ma:versionID="38ef14a894febbeb70765c40279350c0">
  <xsd:schema xmlns:xsd="http://www.w3.org/2001/XMLSchema" xmlns:xs="http://www.w3.org/2001/XMLSchema" xmlns:p="http://schemas.microsoft.com/office/2006/metadata/properties" xmlns:ns1="http://schemas.microsoft.com/sharepoint/v3" xmlns:ns2="fe805cfc-a9a4-475d-b577-3eab5da6d1ff" xmlns:ns3="75a483ea-b938-465c-bd1f-cfc79fe429ab" xmlns:ns4="79d131e3-db1c-43bc-9a48-9b992d56a0cd" targetNamespace="http://schemas.microsoft.com/office/2006/metadata/properties" ma:root="true" ma:fieldsID="51dd4dae96012bc5ea272a69865d3692" ns1:_="" ns2:_="" ns3:_="" ns4:_="">
    <xsd:import namespace="http://schemas.microsoft.com/sharepoint/v3"/>
    <xsd:import namespace="fe805cfc-a9a4-475d-b577-3eab5da6d1ff"/>
    <xsd:import namespace="75a483ea-b938-465c-bd1f-cfc79fe429ab"/>
    <xsd:import namespace="79d131e3-db1c-43bc-9a48-9b992d56a0c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4:TaxCatchAll"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4" nillable="true" ma:displayName="Unified Compliance Policy Properties" ma:hidden="true" ma:internalName="_ip_UnifiedCompliancePolicyProperties">
      <xsd:simpleType>
        <xsd:restriction base="dms:Note"/>
      </xsd:simpleType>
    </xsd:element>
    <xsd:element name="_ip_UnifiedCompliancePolicyUIAction" ma:index="2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e805cfc-a9a4-475d-b577-3eab5da6d1f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cfc4416-7fd9-48d1-a119-23c3eb3c5a1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5a483ea-b938-465c-bd1f-cfc79fe429ab"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9d131e3-db1c-43bc-9a48-9b992d56a0cd"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15da032d-c93f-4b98-bd54-4c055f6c9d9f}" ma:internalName="TaxCatchAll" ma:showField="CatchAllData" ma:web="79d131e3-db1c-43bc-9a48-9b992d56a0c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75a483ea-b938-465c-bd1f-cfc79fe429ab">
      <UserInfo>
        <DisplayName>Vicky Spencer</DisplayName>
        <AccountId>386</AccountId>
        <AccountType/>
      </UserInfo>
    </SharedWithUsers>
    <_ip_UnifiedCompliancePolicyUIAction xmlns="http://schemas.microsoft.com/sharepoint/v3" xsi:nil="true"/>
    <TaxCatchAll xmlns="79d131e3-db1c-43bc-9a48-9b992d56a0cd" xsi:nil="true"/>
    <_ip_UnifiedCompliancePolicyProperties xmlns="http://schemas.microsoft.com/sharepoint/v3" xsi:nil="true"/>
    <lcf76f155ced4ddcb4097134ff3c332f xmlns="fe805cfc-a9a4-475d-b577-3eab5da6d1f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9F382F3-34E2-4790-AA9D-1CF04943DD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e805cfc-a9a4-475d-b577-3eab5da6d1ff"/>
    <ds:schemaRef ds:uri="75a483ea-b938-465c-bd1f-cfc79fe429ab"/>
    <ds:schemaRef ds:uri="79d131e3-db1c-43bc-9a48-9b992d56a0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88BEA83-CBCA-4B55-903E-A66B5917EFAC}">
  <ds:schemaRefs>
    <ds:schemaRef ds:uri="http://schemas.microsoft.com/sharepoint/v3/contenttype/forms"/>
  </ds:schemaRefs>
</ds:datastoreItem>
</file>

<file path=customXml/itemProps3.xml><?xml version="1.0" encoding="utf-8"?>
<ds:datastoreItem xmlns:ds="http://schemas.openxmlformats.org/officeDocument/2006/customXml" ds:itemID="{C57D2F84-9DAD-4C24-88E5-4DE5FEF700A8}">
  <ds:schemaRefs>
    <ds:schemaRef ds:uri="75a483ea-b938-465c-bd1f-cfc79fe429ab"/>
    <ds:schemaRef ds:uri="79d131e3-db1c-43bc-9a48-9b992d56a0cd"/>
    <ds:schemaRef ds:uri="951b20b7-f7c8-4763-998b-ab5b0cbdf968"/>
    <ds:schemaRef ds:uri="fe805cfc-a9a4-475d-b577-3eab5da6d1f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294</TotalTime>
  <Words>740</Words>
  <Application>Microsoft Office PowerPoint</Application>
  <PresentationFormat>Widescreen</PresentationFormat>
  <Paragraphs>68</Paragraphs>
  <Slides>10</Slides>
  <Notes>10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WALK TO SCHOOL WEEK</vt:lpstr>
      <vt:lpstr>WALK TO SCHOOL WEEK</vt:lpstr>
      <vt:lpstr>WALKING AND ACTIVE TRAVEL</vt:lpstr>
      <vt:lpstr>WHY SHOULD WE WALK OR WHEEL?</vt:lpstr>
      <vt:lpstr>WHY SHOULD WE WALK OR WHEEL?</vt:lpstr>
      <vt:lpstr>Walk to School Week themes</vt:lpstr>
      <vt:lpstr>WALK TO SCHOOL WEEK REWARDS</vt:lpstr>
      <vt:lpstr>QUIZ TIME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 YOUR TITLE HERE</dc:title>
  <dc:creator>Francesca Marzullo</dc:creator>
  <cp:lastModifiedBy>Becca Moss</cp:lastModifiedBy>
  <cp:revision>113</cp:revision>
  <dcterms:created xsi:type="dcterms:W3CDTF">2020-01-07T11:14:38Z</dcterms:created>
  <dcterms:modified xsi:type="dcterms:W3CDTF">2026-05-07T15:07:17Z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0x010100AFF32EF271A77C45B9E40F1C64BB8934</vt:lpwstr>
  </property>
  <property fmtid="{D5CDD505-2E9C-101B-9397-08002B2CF9AE}" pid="3" name="MediaServiceImageTags">
    <vt:lpwstr/>
  </property>
</Properties>
</file>