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6"/>
  </p:notesMasterIdLst>
  <p:sldIdLst>
    <p:sldId id="324" r:id="rId5"/>
    <p:sldId id="295" r:id="rId6"/>
    <p:sldId id="271" r:id="rId7"/>
    <p:sldId id="285" r:id="rId8"/>
    <p:sldId id="286" r:id="rId9"/>
    <p:sldId id="290" r:id="rId10"/>
    <p:sldId id="327" r:id="rId11"/>
    <p:sldId id="325" r:id="rId12"/>
    <p:sldId id="280" r:id="rId13"/>
    <p:sldId id="328" r:id="rId14"/>
    <p:sldId id="282" r:id="rId15"/>
  </p:sldIdLst>
  <p:sldSz cx="12192000" cy="6858000"/>
  <p:notesSz cx="687546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AD2343-18A1-B8EC-246E-0B4AA7417F69}" name="Ruhi Bhalla" initials="RB" userId="S::ruhi.bhalla@livingstreets.org.uk::60725145-08a8-4189-b8af-f50bdb52aa60" providerId="AD"/>
  <p188:author id="{8C53104D-1E31-4678-845A-D83AC0F71505}" name="Melissa Montague" initials="MM" userId="S::Melissa.Montague@livingstreets.org.uk::993ca3c0-2436-4327-a759-51890e507c8d" providerId="AD"/>
  <p188:author id="{8B67B572-F3A4-7868-D849-CB757628104E}" name="Melissa Montague" initials="MM" userId="S::melissa.montague@livingstreets.org.uk::993ca3c0-2436-4327-a759-51890e507c8d" providerId="AD"/>
  <p188:author id="{69B2A473-E55F-81BE-A635-6930B3280E46}" name="Jim Shaw" initials="JS" userId="S::jim.shaw@livingstreets.org.uk::ad8062b9-451d-46f1-95e4-6c52504063d5" providerId="AD"/>
  <p188:author id="{1EE62B98-FEE6-E74B-2551-3372DC154186}" name="Francesca Marzullo" initials="FM" userId="S::Francesca.Marzullo@livingstreets.org.uk::30ff084c-1b57-42e3-ae4c-f04756707da0" providerId="AD"/>
  <p188:author id="{B8E5DEA3-C0CC-010C-3276-FD0C12EE228B}" name="Sarah Lamey" initials="SL" userId="S::sarah.lamey@livingstreets.org.uk::bf7333e9-8615-452b-816b-6983b462d326" providerId="AD"/>
  <p188:author id="{E2B5B0E9-FD0F-3054-9A14-380EA7F0FB50}" name="Ruhi Bhalla" initials="RB" userId="S::Ruhi.Bhalla@livingstreets.org.uk::60725145-08a8-4189-b8af-f50bdb52aa60" providerId="AD"/>
  <p188:author id="{850F80EA-8902-5D3A-B8A0-E324FA4D9EF3}" name="Vicky Spencer" initials="VS" userId="S::Vicky.Spencer@livingstreets.org.uk::fdd81306-c9a2-4770-a3b8-ae5e8d383ab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Cara-Collins" initials="NC" lastIdx="5" clrIdx="0">
    <p:extLst>
      <p:ext uri="{19B8F6BF-5375-455C-9EA6-DF929625EA0E}">
        <p15:presenceInfo xmlns:p15="http://schemas.microsoft.com/office/powerpoint/2012/main" userId="S::nina.cara-collins@livingstreets.org.uk::32cd05e3-20df-4679-99c7-2f331d1350ff" providerId="AD"/>
      </p:ext>
    </p:extLst>
  </p:cmAuthor>
  <p:cmAuthor id="2" name="Jennifer Wiles" initials="JW" lastIdx="7" clrIdx="1">
    <p:extLst>
      <p:ext uri="{19B8F6BF-5375-455C-9EA6-DF929625EA0E}">
        <p15:presenceInfo xmlns:p15="http://schemas.microsoft.com/office/powerpoint/2012/main" userId="S::jennifer.wiles@livingstreets.org.uk::e3d7a296-a7a7-4b3c-97df-4699a3732eb9" providerId="AD"/>
      </p:ext>
    </p:extLst>
  </p:cmAuthor>
  <p:cmAuthor id="3" name="Francesca Marzullo" initials="FM" lastIdx="7" clrIdx="2">
    <p:extLst>
      <p:ext uri="{19B8F6BF-5375-455C-9EA6-DF929625EA0E}">
        <p15:presenceInfo xmlns:p15="http://schemas.microsoft.com/office/powerpoint/2012/main" userId="S::Francesca.Marzullo@livingstreets.org.uk::30ff084c-1b57-42e3-ae4c-f04756707da0" providerId="AD"/>
      </p:ext>
    </p:extLst>
  </p:cmAuthor>
  <p:cmAuthor id="4" name="Rachel Hazell" initials="RH" lastIdx="1" clrIdx="3">
    <p:extLst>
      <p:ext uri="{19B8F6BF-5375-455C-9EA6-DF929625EA0E}">
        <p15:presenceInfo xmlns:p15="http://schemas.microsoft.com/office/powerpoint/2012/main" userId="S::Rachel.Hazell@livingstreets.org.uk::e322d35f-e1b2-418a-8fec-08aa42318db1" providerId="AD"/>
      </p:ext>
    </p:extLst>
  </p:cmAuthor>
  <p:cmAuthor id="5" name="Kelly Theis" initials="KT" lastIdx="2" clrIdx="4">
    <p:extLst>
      <p:ext uri="{19B8F6BF-5375-455C-9EA6-DF929625EA0E}">
        <p15:presenceInfo xmlns:p15="http://schemas.microsoft.com/office/powerpoint/2012/main" userId="S::kelly.theis@livingstreets.org.uk::48240490-1d0a-4610-99ab-0316a48b02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1995"/>
    <a:srgbClr val="A7D500"/>
    <a:srgbClr val="F3922A"/>
    <a:srgbClr val="D1338A"/>
    <a:srgbClr val="FF8F1C"/>
    <a:srgbClr val="FFDC00"/>
    <a:srgbClr val="F29224"/>
    <a:srgbClr val="E1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890" autoAdjust="0"/>
  </p:normalViewPr>
  <p:slideViewPr>
    <p:cSldViewPr snapToGrid="0">
      <p:cViewPr varScale="1">
        <p:scale>
          <a:sx n="54" d="100"/>
          <a:sy n="54" d="100"/>
        </p:scale>
        <p:origin x="11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mma Ryles" userId="6707caee-501a-4866-b2e6-b32096c41c0d" providerId="ADAL" clId="{66578EA1-1A20-409D-A462-4C04F6411952}"/>
    <pc:docChg chg="modSld">
      <pc:chgData name="Gemma Ryles" userId="6707caee-501a-4866-b2e6-b32096c41c0d" providerId="ADAL" clId="{66578EA1-1A20-409D-A462-4C04F6411952}" dt="2026-09-23T10:23:31.013" v="0" actId="20577"/>
      <pc:docMkLst>
        <pc:docMk/>
      </pc:docMkLst>
      <pc:sldChg chg="modNotesTx">
        <pc:chgData name="Gemma Ryles" userId="6707caee-501a-4866-b2e6-b32096c41c0d" providerId="ADAL" clId="{66578EA1-1A20-409D-A462-4C04F6411952}" dt="2026-09-23T10:23:31.013" v="0" actId="20577"/>
        <pc:sldMkLst>
          <pc:docMk/>
          <pc:sldMk cId="2237309195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069BF619-3591-4B39-B061-27533015A16F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0950"/>
            <a:ext cx="5999163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BE9CC8A5-46B7-4454-8F18-F4CD877A2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24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91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49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268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489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53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54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2329-4EF9-A05F-5874-02C613C1F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5D64E-1140-899A-EB2B-E0FD2FFB9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C861D-8AC3-F128-6A87-077E2577C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D6959-F3E6-6830-1421-03253D9E0D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181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F758A-E2DC-F0EF-BD02-3D8B62530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1B021-C12D-8704-8BFF-76D688EF5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5602F-F9CD-F432-5E9A-C7F20CC3E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15406-A5FC-25EF-76D6-27AF57A4D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556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240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58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4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6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6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64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96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8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8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5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58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2.m4a"/><Relationship Id="rId7" Type="http://schemas.openxmlformats.org/officeDocument/2006/relationships/image" Target="../media/image9.png"/><Relationship Id="rId2" Type="http://schemas.microsoft.com/office/2007/relationships/media" Target="../media/media2.m4a"/><Relationship Id="rId1" Type="http://schemas.openxmlformats.org/officeDocument/2006/relationships/video" Target="https://player.vimeo.com/video/595144576?app_id=122963&amp;h=d8bd790f24" TargetMode="Externa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4.m4a"/><Relationship Id="rId7" Type="http://schemas.openxmlformats.org/officeDocument/2006/relationships/image" Target="../media/image15.png"/><Relationship Id="rId2" Type="http://schemas.microsoft.com/office/2007/relationships/media" Target="../media/media4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7.png"/><Relationship Id="rId2" Type="http://schemas.openxmlformats.org/officeDocument/2006/relationships/audio" Target="../media/media7.m4a"/><Relationship Id="rId16" Type="http://schemas.openxmlformats.org/officeDocument/2006/relationships/image" Target="../media/image29.png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hyperlink" Target="https://www.traveltracker.org.uk/" TargetMode="Externa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raveltracker.org.uk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livingstreets.org.uk/wowlaunch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1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2B0733-F142-7EF8-C68A-B355544F0D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2" t="40" r="1683" b="-36"/>
          <a:stretch>
            <a:fillRect/>
          </a:stretch>
        </p:blipFill>
        <p:spPr>
          <a:xfrm>
            <a:off x="1763" y="508"/>
            <a:ext cx="12544154" cy="6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6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5182767-A558-FC65-A1F6-C2D93C0F6BC0}"/>
              </a:ext>
            </a:extLst>
          </p:cNvPr>
          <p:cNvSpPr/>
          <p:nvPr/>
        </p:nvSpPr>
        <p:spPr>
          <a:xfrm>
            <a:off x="-19055" y="0"/>
            <a:ext cx="12204045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57D07C-6AF3-03BE-B0A1-1A5D02D69C75}"/>
              </a:ext>
            </a:extLst>
          </p:cNvPr>
          <p:cNvSpPr/>
          <p:nvPr/>
        </p:nvSpPr>
        <p:spPr>
          <a:xfrm>
            <a:off x="2495388" y="2345714"/>
            <a:ext cx="7376118" cy="27686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13EDD-4CC6-46B2-9234-714DCCF2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005" y="2438466"/>
            <a:ext cx="7222425" cy="2587848"/>
          </a:xfrm>
        </p:spPr>
        <p:txBody>
          <a:bodyPr vert="horz" lIns="68580" tIns="34291" rIns="68580" bIns="34291" rtlCol="0" anchor="ctr">
            <a:noAutofit/>
          </a:bodyPr>
          <a:lstStyle/>
          <a:p>
            <a:pPr marL="0" indent="0" algn="ctr">
              <a:spcBef>
                <a:spcPts val="3000"/>
              </a:spcBef>
              <a:buNone/>
            </a:pPr>
            <a:r>
              <a:rPr lang="en-US">
                <a:latin typeface="Arial"/>
                <a:ea typeface="Calibri"/>
                <a:cs typeface="Arial"/>
              </a:rPr>
              <a:t>Hello, my name is XXXX and I work for </a:t>
            </a:r>
            <a:br>
              <a:rPr lang="en-US" dirty="0">
                <a:latin typeface="Arial"/>
                <a:ea typeface="Calibri"/>
                <a:cs typeface="Arial"/>
              </a:rPr>
            </a:br>
            <a:r>
              <a:rPr lang="en-US">
                <a:latin typeface="Arial"/>
                <a:ea typeface="Calibri"/>
                <a:cs typeface="Arial"/>
              </a:rPr>
              <a:t>Living Streets - the UK charity for everyday walking.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 algn="ctr">
              <a:spcBef>
                <a:spcPts val="3000"/>
              </a:spcBef>
              <a:buNone/>
            </a:pPr>
            <a:r>
              <a:rPr lang="en-US">
                <a:latin typeface="Arial"/>
                <a:ea typeface="Calibri"/>
                <a:cs typeface="Arial"/>
              </a:rPr>
              <a:t>I look forward to seeing how many of you are</a:t>
            </a:r>
            <a:br>
              <a:rPr lang="en-US" dirty="0">
                <a:latin typeface="Arial"/>
                <a:ea typeface="Calibri"/>
                <a:cs typeface="Arial"/>
              </a:rPr>
            </a:br>
            <a:r>
              <a:rPr lang="en-US">
                <a:latin typeface="Arial"/>
                <a:ea typeface="Calibri"/>
                <a:cs typeface="Arial"/>
              </a:rPr>
              <a:t> walking or travelling actively to school!</a:t>
            </a:r>
            <a:endParaRPr lang="en-GB">
              <a:effectLst/>
              <a:latin typeface="Arial"/>
              <a:ea typeface="Calibri"/>
              <a:cs typeface="Arial"/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3ED4604F-4469-3882-5C0B-D57B23B03A22}"/>
              </a:ext>
            </a:extLst>
          </p:cNvPr>
          <p:cNvSpPr/>
          <p:nvPr/>
        </p:nvSpPr>
        <p:spPr>
          <a:xfrm>
            <a:off x="8356797" y="772187"/>
            <a:ext cx="385352" cy="387395"/>
          </a:xfrm>
          <a:prstGeom prst="star5">
            <a:avLst>
              <a:gd name="adj" fmla="val 21233"/>
              <a:gd name="hf" fmla="val 105146"/>
              <a:gd name="vf" fmla="val 110557"/>
            </a:avLst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45D2B8A5-6F41-65B9-69E4-2753EF90DB18}"/>
              </a:ext>
            </a:extLst>
          </p:cNvPr>
          <p:cNvSpPr/>
          <p:nvPr/>
        </p:nvSpPr>
        <p:spPr>
          <a:xfrm>
            <a:off x="8351842" y="5684924"/>
            <a:ext cx="385352" cy="387395"/>
          </a:xfrm>
          <a:prstGeom prst="star5">
            <a:avLst>
              <a:gd name="adj" fmla="val 23368"/>
              <a:gd name="hf" fmla="val 105146"/>
              <a:gd name="vf" fmla="val 110557"/>
            </a:avLst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55C7AF25-4BBD-4564-1079-FE575F91ADFC}"/>
              </a:ext>
            </a:extLst>
          </p:cNvPr>
          <p:cNvSpPr/>
          <p:nvPr/>
        </p:nvSpPr>
        <p:spPr>
          <a:xfrm>
            <a:off x="1295543" y="1829895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9C5818CD-6F96-7739-5B75-6B018C1A0148}"/>
              </a:ext>
            </a:extLst>
          </p:cNvPr>
          <p:cNvSpPr/>
          <p:nvPr/>
        </p:nvSpPr>
        <p:spPr>
          <a:xfrm>
            <a:off x="2861803" y="61501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2DA74A07-8F8E-9FEF-E748-41637FFA0F69}"/>
              </a:ext>
            </a:extLst>
          </p:cNvPr>
          <p:cNvSpPr/>
          <p:nvPr/>
        </p:nvSpPr>
        <p:spPr>
          <a:xfrm>
            <a:off x="1923322" y="2750965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D4AA851C-5E78-8E70-92FE-FA2FC2A72F6C}"/>
              </a:ext>
            </a:extLst>
          </p:cNvPr>
          <p:cNvSpPr/>
          <p:nvPr/>
        </p:nvSpPr>
        <p:spPr>
          <a:xfrm>
            <a:off x="9853584" y="5613014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56D1110B-D25B-1B9C-D931-46D35B987C8F}"/>
              </a:ext>
            </a:extLst>
          </p:cNvPr>
          <p:cNvSpPr/>
          <p:nvPr/>
        </p:nvSpPr>
        <p:spPr>
          <a:xfrm>
            <a:off x="11454779" y="216928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1F1A90BD-E92E-7E91-1A2C-8E8F0BC0B3D7}"/>
              </a:ext>
            </a:extLst>
          </p:cNvPr>
          <p:cNvSpPr/>
          <p:nvPr/>
        </p:nvSpPr>
        <p:spPr>
          <a:xfrm>
            <a:off x="175318" y="436436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57ECBC6C-16B8-7D99-10DD-C15F613712A8}"/>
              </a:ext>
            </a:extLst>
          </p:cNvPr>
          <p:cNvSpPr/>
          <p:nvPr/>
        </p:nvSpPr>
        <p:spPr>
          <a:xfrm>
            <a:off x="1545230" y="22657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ECDE8BB1-8B88-E859-21C2-9A27CDA53F1C}"/>
              </a:ext>
            </a:extLst>
          </p:cNvPr>
          <p:cNvSpPr/>
          <p:nvPr/>
        </p:nvSpPr>
        <p:spPr>
          <a:xfrm>
            <a:off x="6102766" y="61809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FE107A07-EE02-7249-DAFC-3D06E4E48164}"/>
              </a:ext>
            </a:extLst>
          </p:cNvPr>
          <p:cNvSpPr/>
          <p:nvPr/>
        </p:nvSpPr>
        <p:spPr>
          <a:xfrm>
            <a:off x="5005817" y="600354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2213580A-D835-A46D-D463-70553C1FD18C}"/>
              </a:ext>
            </a:extLst>
          </p:cNvPr>
          <p:cNvSpPr/>
          <p:nvPr/>
        </p:nvSpPr>
        <p:spPr>
          <a:xfrm>
            <a:off x="7198326" y="227376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5980F480-AF48-8C99-5800-3D60A2EA753E}"/>
              </a:ext>
            </a:extLst>
          </p:cNvPr>
          <p:cNvSpPr/>
          <p:nvPr/>
        </p:nvSpPr>
        <p:spPr>
          <a:xfrm>
            <a:off x="4270888" y="42157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68BA386A-B166-12A9-E5D5-0A42A36EAD31}"/>
              </a:ext>
            </a:extLst>
          </p:cNvPr>
          <p:cNvSpPr/>
          <p:nvPr/>
        </p:nvSpPr>
        <p:spPr>
          <a:xfrm>
            <a:off x="6057254" y="556018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25E154-F482-00CE-2F71-866E967BF13D}"/>
              </a:ext>
            </a:extLst>
          </p:cNvPr>
          <p:cNvSpPr txBox="1"/>
          <p:nvPr/>
        </p:nvSpPr>
        <p:spPr>
          <a:xfrm>
            <a:off x="2492684" y="1511196"/>
            <a:ext cx="7372811" cy="707886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000" b="1">
                <a:latin typeface="Arial"/>
                <a:cs typeface="Arial"/>
              </a:rPr>
              <a:t>WELCOME TO WOW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641DACBF-358E-1508-BD65-8966C237A651}"/>
              </a:ext>
            </a:extLst>
          </p:cNvPr>
          <p:cNvSpPr/>
          <p:nvPr/>
        </p:nvSpPr>
        <p:spPr>
          <a:xfrm>
            <a:off x="9099758" y="74808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1360D228-25D6-E15B-0DCE-D59EB2917CFD}"/>
              </a:ext>
            </a:extLst>
          </p:cNvPr>
          <p:cNvSpPr/>
          <p:nvPr/>
        </p:nvSpPr>
        <p:spPr>
          <a:xfrm>
            <a:off x="7395057" y="619440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05E6964E-DA52-7790-D1DA-F19BD12C3E38}"/>
              </a:ext>
            </a:extLst>
          </p:cNvPr>
          <p:cNvSpPr/>
          <p:nvPr/>
        </p:nvSpPr>
        <p:spPr>
          <a:xfrm>
            <a:off x="3701293" y="5496979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327E29BD-EBEE-895B-E3C8-68BD500DAE83}"/>
              </a:ext>
            </a:extLst>
          </p:cNvPr>
          <p:cNvSpPr/>
          <p:nvPr/>
        </p:nvSpPr>
        <p:spPr>
          <a:xfrm>
            <a:off x="2867185" y="620594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1CDBB11-3437-1B40-252E-26E5FDF2D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33583">
            <a:off x="194149" y="2379647"/>
            <a:ext cx="1861079" cy="18610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FF2F84-71A6-70EA-CB66-2B441C504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82764">
            <a:off x="10185150" y="4714166"/>
            <a:ext cx="1861080" cy="186108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84B3EB6-81BB-BE26-E862-AACF884F1B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02258">
            <a:off x="519263" y="4618099"/>
            <a:ext cx="1876081" cy="18760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20F42A9-4185-7253-DCAF-3C20A3C3C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68959">
            <a:off x="10045142" y="2444861"/>
            <a:ext cx="1900362" cy="1900362"/>
          </a:xfrm>
          <a:prstGeom prst="rect">
            <a:avLst/>
          </a:prstGeom>
        </p:spPr>
      </p:pic>
      <p:pic>
        <p:nvPicPr>
          <p:cNvPr id="41" name="Picture 40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A00ECD17-1060-A472-7A04-56F2A147B9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84F37E-F44D-CC72-061E-915629189C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2405" y="248319"/>
            <a:ext cx="1355050" cy="1355050"/>
          </a:xfrm>
          <a:prstGeom prst="rect">
            <a:avLst/>
          </a:prstGeom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9512E46C-5C3F-D655-5151-4988B180B47E}"/>
              </a:ext>
            </a:extLst>
          </p:cNvPr>
          <p:cNvSpPr/>
          <p:nvPr/>
        </p:nvSpPr>
        <p:spPr>
          <a:xfrm>
            <a:off x="9292434" y="607231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9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9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D452D7-52CB-2AF1-B50C-30818F420D6D}"/>
              </a:ext>
            </a:extLst>
          </p:cNvPr>
          <p:cNvSpPr/>
          <p:nvPr/>
        </p:nvSpPr>
        <p:spPr>
          <a:xfrm>
            <a:off x="-18221" y="0"/>
            <a:ext cx="12204045" cy="6858000"/>
          </a:xfrm>
          <a:prstGeom prst="rect">
            <a:avLst/>
          </a:prstGeom>
          <a:solidFill>
            <a:srgbClr val="F39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pic>
        <p:nvPicPr>
          <p:cNvPr id="2" name="Online Media 1" title="WOW 2021/22 launch video">
            <a:hlinkClick r:id="" action="ppaction://media"/>
            <a:extLst>
              <a:ext uri="{FF2B5EF4-FFF2-40B4-BE49-F238E27FC236}">
                <a16:creationId xmlns:a16="http://schemas.microsoft.com/office/drawing/2014/main" id="{82858A61-5B60-4DCA-8751-722E5A6EDA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24906" y="1878827"/>
            <a:ext cx="7717790" cy="4341257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865F8C0C-26FC-CF44-95A3-0E4071D5D8A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A1A7E3-85E0-4934-A9E2-09FA91BB865B}"/>
              </a:ext>
            </a:extLst>
          </p:cNvPr>
          <p:cNvSpPr txBox="1"/>
          <p:nvPr/>
        </p:nvSpPr>
        <p:spPr>
          <a:xfrm>
            <a:off x="2103869" y="779349"/>
            <a:ext cx="7984261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800" b="1">
                <a:latin typeface="Arial" panose="020B0604020202020204" pitchFamily="34" charset="0"/>
                <a:cs typeface="Arial" panose="020B0604020202020204" pitchFamily="34" charset="0"/>
              </a:rPr>
              <a:t>WHAT IS WOW?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FDD42A-B018-3E48-2D57-36441B877A5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25885" y="364318"/>
            <a:ext cx="1246028" cy="124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1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76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game&#10;&#10;Description automatically generated">
            <a:extLst>
              <a:ext uri="{FF2B5EF4-FFF2-40B4-BE49-F238E27FC236}">
                <a16:creationId xmlns:a16="http://schemas.microsoft.com/office/drawing/2014/main" id="{D789CC2A-6EBE-1159-425C-18C1C8FDB9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0" b="5633"/>
          <a:stretch/>
        </p:blipFill>
        <p:spPr>
          <a:xfrm>
            <a:off x="1032331" y="1675342"/>
            <a:ext cx="10539459" cy="4667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AEC5D28F-0B2C-C77D-C964-394FD30AA5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1BF245-68F7-4525-6901-6D218F5CEBF9}"/>
              </a:ext>
            </a:extLst>
          </p:cNvPr>
          <p:cNvSpPr txBox="1"/>
          <p:nvPr/>
        </p:nvSpPr>
        <p:spPr>
          <a:xfrm>
            <a:off x="2848008" y="785172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latin typeface="Arial" panose="020B0604020202020204" pitchFamily="34" charset="0"/>
              </a:rPr>
              <a:t>WOW TRAVEL TRACKER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A9275-97F1-F292-64F6-976BFC8D51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168" y="1675342"/>
            <a:ext cx="10464520" cy="3230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1D499E-4018-28C9-8EE1-E9E86105D9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6104" y="2533828"/>
            <a:ext cx="1176630" cy="1475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E3AAD5-CD28-131E-F474-DE2C6FBEEC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2331" y="1924954"/>
            <a:ext cx="2145978" cy="12177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BA1107-5E43-733B-49DB-6C6762FB72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2744" y="4410172"/>
            <a:ext cx="1432684" cy="902286"/>
          </a:xfrm>
          <a:prstGeom prst="rect">
            <a:avLst/>
          </a:prstGeom>
        </p:spPr>
      </p:pic>
      <p:pic>
        <p:nvPicPr>
          <p:cNvPr id="2" name="Slide 5">
            <a:hlinkClick r:id="" action="ppaction://media"/>
            <a:extLst>
              <a:ext uri="{FF2B5EF4-FFF2-40B4-BE49-F238E27FC236}">
                <a16:creationId xmlns:a16="http://schemas.microsoft.com/office/drawing/2014/main" id="{CF7E3AD0-63CE-E632-2077-8DBC3CB52B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540299" y="338335"/>
            <a:ext cx="1154723" cy="115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2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03774B8D-D475-6C28-FF57-755DD2E575F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22C2AE-47E7-EDAD-7D73-C5682C870830}"/>
              </a:ext>
            </a:extLst>
          </p:cNvPr>
          <p:cNvSpPr txBox="1"/>
          <p:nvPr/>
        </p:nvSpPr>
        <p:spPr>
          <a:xfrm>
            <a:off x="2764881" y="914440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latin typeface="Arial" panose="020B0604020202020204" pitchFamily="34" charset="0"/>
              </a:rPr>
              <a:t>WOW TRAVEL TRACKER</a:t>
            </a:r>
          </a:p>
        </p:txBody>
      </p:sp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A67E4947-FCB2-9188-6D65-D30B97C0CA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59" y="1859087"/>
            <a:ext cx="9724514" cy="4288577"/>
          </a:xfrm>
          <a:prstGeom prst="rect">
            <a:avLst/>
          </a:prstGeom>
        </p:spPr>
      </p:pic>
      <p:pic>
        <p:nvPicPr>
          <p:cNvPr id="3" name="Slide 6">
            <a:hlinkClick r:id="" action="ppaction://media"/>
            <a:extLst>
              <a:ext uri="{FF2B5EF4-FFF2-40B4-BE49-F238E27FC236}">
                <a16:creationId xmlns:a16="http://schemas.microsoft.com/office/drawing/2014/main" id="{57EC7C56-C081-1DC5-8FCE-50648F25231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90402" y="307587"/>
            <a:ext cx="1352879" cy="135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49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595B5E04-7A57-1A72-6D3D-7B23DE531D6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268DDE-44E4-2319-B8F1-301A0CDF6EB1}"/>
              </a:ext>
            </a:extLst>
          </p:cNvPr>
          <p:cNvSpPr txBox="1"/>
          <p:nvPr/>
        </p:nvSpPr>
        <p:spPr>
          <a:xfrm>
            <a:off x="2450555" y="306763"/>
            <a:ext cx="7167062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latin typeface="Arial" panose="020B0604020202020204" pitchFamily="34" charset="0"/>
              </a:rPr>
              <a:t>WOW TRAVEL TRACKER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BE8E0-F3D3-CBD9-CED6-F82CE64899BB}"/>
              </a:ext>
            </a:extLst>
          </p:cNvPr>
          <p:cNvSpPr txBox="1"/>
          <p:nvPr/>
        </p:nvSpPr>
        <p:spPr>
          <a:xfrm>
            <a:off x="4452469" y="1108282"/>
            <a:ext cx="3249390" cy="523220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Arial"/>
                <a:cs typeface="Arial"/>
              </a:rPr>
              <a:t>BATCH ENTRY</a:t>
            </a:r>
          </a:p>
        </p:txBody>
      </p:sp>
      <p:pic>
        <p:nvPicPr>
          <p:cNvPr id="19" name="Picture 18" descr="A screenshot of a game&#10;&#10;Description automatically generated">
            <a:extLst>
              <a:ext uri="{FF2B5EF4-FFF2-40B4-BE49-F238E27FC236}">
                <a16:creationId xmlns:a16="http://schemas.microsoft.com/office/drawing/2014/main" id="{ECFD955C-0EF8-19CD-88FD-971A52FB69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1685" r="1190" b="2606"/>
          <a:stretch/>
        </p:blipFill>
        <p:spPr>
          <a:xfrm>
            <a:off x="1514154" y="1787352"/>
            <a:ext cx="9811820" cy="4763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E5B46389-DFAA-08E1-3ED2-1D7A72E751FD}"/>
              </a:ext>
            </a:extLst>
          </p:cNvPr>
          <p:cNvSpPr/>
          <p:nvPr/>
        </p:nvSpPr>
        <p:spPr>
          <a:xfrm>
            <a:off x="5374006" y="2125516"/>
            <a:ext cx="1290918" cy="677732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44B3D32E-0E22-0895-B6DE-517F6A083B84}"/>
              </a:ext>
            </a:extLst>
          </p:cNvPr>
          <p:cNvSpPr/>
          <p:nvPr/>
        </p:nvSpPr>
        <p:spPr>
          <a:xfrm rot="12038720">
            <a:off x="4266113" y="1507903"/>
            <a:ext cx="1183341" cy="935915"/>
          </a:xfrm>
          <a:prstGeom prst="leftArrow">
            <a:avLst>
              <a:gd name="adj1" fmla="val 37218"/>
              <a:gd name="adj2" fmla="val 54365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B301209-8785-7A0B-43CA-2CD3EE1FE348}"/>
              </a:ext>
            </a:extLst>
          </p:cNvPr>
          <p:cNvSpPr/>
          <p:nvPr/>
        </p:nvSpPr>
        <p:spPr>
          <a:xfrm rot="16200000">
            <a:off x="3187108" y="3418833"/>
            <a:ext cx="1290918" cy="832692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row: Left 26">
            <a:extLst>
              <a:ext uri="{FF2B5EF4-FFF2-40B4-BE49-F238E27FC236}">
                <a16:creationId xmlns:a16="http://schemas.microsoft.com/office/drawing/2014/main" id="{221D8402-2297-DE4E-580A-1F03E9E4E862}"/>
              </a:ext>
            </a:extLst>
          </p:cNvPr>
          <p:cNvSpPr/>
          <p:nvPr/>
        </p:nvSpPr>
        <p:spPr>
          <a:xfrm rot="12038720">
            <a:off x="2086292" y="2587999"/>
            <a:ext cx="1183341" cy="935915"/>
          </a:xfrm>
          <a:prstGeom prst="leftArrow">
            <a:avLst>
              <a:gd name="adj1" fmla="val 41582"/>
              <a:gd name="adj2" fmla="val 50000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Slide 7">
            <a:hlinkClick r:id="" action="ppaction://media"/>
            <a:extLst>
              <a:ext uri="{FF2B5EF4-FFF2-40B4-BE49-F238E27FC236}">
                <a16:creationId xmlns:a16="http://schemas.microsoft.com/office/drawing/2014/main" id="{C8275E27-34D0-7A2C-A732-7F53A4E28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3978" y="194167"/>
            <a:ext cx="1437335" cy="143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3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9592A-68C4-33D4-E6BE-C0F9CD233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361541-F881-61E2-CB40-50E2674BC3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462" y="1771833"/>
            <a:ext cx="7049076" cy="4864926"/>
          </a:xfrm>
          <a:prstGeom prst="rect">
            <a:avLst/>
          </a:prstGeom>
          <a:ln w="38100" cap="sq">
            <a:solidFill>
              <a:srgbClr val="A7D5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2A08190-DB6F-0107-5229-8DAD25B19462}"/>
              </a:ext>
            </a:extLst>
          </p:cNvPr>
          <p:cNvSpPr/>
          <p:nvPr/>
        </p:nvSpPr>
        <p:spPr>
          <a:xfrm>
            <a:off x="5326912" y="1691015"/>
            <a:ext cx="1562986" cy="665199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351F19F2-7272-2BCE-5C45-F9EE07FF4E7D}"/>
              </a:ext>
            </a:extLst>
          </p:cNvPr>
          <p:cNvSpPr/>
          <p:nvPr/>
        </p:nvSpPr>
        <p:spPr>
          <a:xfrm rot="1761595">
            <a:off x="6596572" y="2049219"/>
            <a:ext cx="1376690" cy="935915"/>
          </a:xfrm>
          <a:prstGeom prst="leftArrow">
            <a:avLst>
              <a:gd name="adj1" fmla="val 39356"/>
              <a:gd name="adj2" fmla="val 50000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441105DB-1D2A-C311-CBF4-1D022E3643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B7462D-6F9E-3B69-1762-F7A048B3DBD7}"/>
              </a:ext>
            </a:extLst>
          </p:cNvPr>
          <p:cNvSpPr txBox="1"/>
          <p:nvPr/>
        </p:nvSpPr>
        <p:spPr>
          <a:xfrm>
            <a:off x="2450555" y="306763"/>
            <a:ext cx="7167062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latin typeface="Arial" panose="020B0604020202020204" pitchFamily="34" charset="0"/>
              </a:rPr>
              <a:t>WOW TRAVEL TRACKER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AD672-4981-B57C-717D-28D081F49140}"/>
              </a:ext>
            </a:extLst>
          </p:cNvPr>
          <p:cNvSpPr txBox="1"/>
          <p:nvPr/>
        </p:nvSpPr>
        <p:spPr>
          <a:xfrm>
            <a:off x="4452469" y="1108282"/>
            <a:ext cx="3249390" cy="523220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>
                <a:latin typeface="Arial"/>
                <a:cs typeface="Arial"/>
              </a:rPr>
              <a:t>LEADERBOARD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956D3CE-90AB-2DAA-B791-8A04564789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10732" y="246720"/>
            <a:ext cx="1425881" cy="142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7CC0-112D-66F0-A963-20FE48E65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A26562-9803-84FD-48E1-B2DB242BF05C}"/>
              </a:ext>
            </a:extLst>
          </p:cNvPr>
          <p:cNvSpPr/>
          <p:nvPr/>
        </p:nvSpPr>
        <p:spPr>
          <a:xfrm>
            <a:off x="-19055" y="0"/>
            <a:ext cx="12204045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pic>
        <p:nvPicPr>
          <p:cNvPr id="2" name="Picture 1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004AAA45-7FDA-9AAA-4501-740E705606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91" y="87654"/>
            <a:ext cx="1492156" cy="127899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1F6BD7F-B715-4047-D0F1-C4747E7063B0}"/>
              </a:ext>
            </a:extLst>
          </p:cNvPr>
          <p:cNvGrpSpPr/>
          <p:nvPr/>
        </p:nvGrpSpPr>
        <p:grpSpPr>
          <a:xfrm>
            <a:off x="984721" y="583462"/>
            <a:ext cx="10603558" cy="6355892"/>
            <a:chOff x="3411711" y="-1301295"/>
            <a:chExt cx="11146743" cy="712764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E59BE90-DA07-5E0D-F942-8A90D75D7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711" y="550443"/>
              <a:ext cx="1524000" cy="1524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C75749E-D500-9441-A4D4-6E67E490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5849" y="-1301295"/>
              <a:ext cx="1510792" cy="151079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D7AC91C-1160-F9AA-8D97-707C1E5EA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7195" y="-1298156"/>
              <a:ext cx="1510792" cy="151079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CD2B9BC-2C37-A917-3E26-2D26B2F2C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84911" y="-1288362"/>
              <a:ext cx="1510792" cy="151079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5BC38B7-32D6-C253-E0A8-BF817667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97012" y="-1301295"/>
              <a:ext cx="1510792" cy="151079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DFEAF0C-2BBA-4C12-6CAB-C73782037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94995" y="307453"/>
              <a:ext cx="1483360" cy="148336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0A3BB4A-A92E-69C2-82BB-0EF50D672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34454" y="2682429"/>
              <a:ext cx="1524000" cy="15240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06331D7-ABB5-EF42-05A1-0C511F91F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31498" y="3673695"/>
              <a:ext cx="1510792" cy="151079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5E38FEB-D295-A071-8419-96C1B41A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5720" y="3591775"/>
              <a:ext cx="1510792" cy="1510792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165604C-5107-FBBF-6423-C5CCE500F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1384" y="3572271"/>
              <a:ext cx="1610706" cy="161070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7373B6C-E321-B927-63AC-4AEC201E5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0627" y="2867400"/>
              <a:ext cx="1483361" cy="148336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A01D92-9859-DC8F-B95D-4DC7FA0F4441}"/>
                </a:ext>
              </a:extLst>
            </p:cNvPr>
            <p:cNvSpPr txBox="1"/>
            <p:nvPr/>
          </p:nvSpPr>
          <p:spPr>
            <a:xfrm>
              <a:off x="3619923" y="2124375"/>
              <a:ext cx="1645120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SEPTEMBER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C2EE65C-DF9E-EC4B-F986-E3D49F2F3AB6}"/>
                </a:ext>
              </a:extLst>
            </p:cNvPr>
            <p:cNvSpPr txBox="1"/>
            <p:nvPr/>
          </p:nvSpPr>
          <p:spPr>
            <a:xfrm>
              <a:off x="5456282" y="189693"/>
              <a:ext cx="1171998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OCTOBER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02E0B0-485C-E90B-67DE-0EC46672A59B}"/>
                </a:ext>
              </a:extLst>
            </p:cNvPr>
            <p:cNvSpPr txBox="1"/>
            <p:nvPr/>
          </p:nvSpPr>
          <p:spPr>
            <a:xfrm>
              <a:off x="7164353" y="199136"/>
              <a:ext cx="1614617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NOVEMBER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492F15-49CC-F63E-02B8-09B7F4C4200C}"/>
                </a:ext>
              </a:extLst>
            </p:cNvPr>
            <p:cNvSpPr txBox="1"/>
            <p:nvPr/>
          </p:nvSpPr>
          <p:spPr>
            <a:xfrm>
              <a:off x="9319661" y="189692"/>
              <a:ext cx="1411837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DECEMBER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9D59AE-37D3-A6EC-3933-045A3E0E6A0A}"/>
                </a:ext>
              </a:extLst>
            </p:cNvPr>
            <p:cNvSpPr txBox="1"/>
            <p:nvPr/>
          </p:nvSpPr>
          <p:spPr>
            <a:xfrm>
              <a:off x="13212842" y="1757486"/>
              <a:ext cx="1278276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FEBRUARY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6DAD53-3394-9B2B-B932-44A7CE4DE7DD}"/>
                </a:ext>
              </a:extLst>
            </p:cNvPr>
            <p:cNvSpPr txBox="1"/>
            <p:nvPr/>
          </p:nvSpPr>
          <p:spPr>
            <a:xfrm>
              <a:off x="11379239" y="197291"/>
              <a:ext cx="1134645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JANUARY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8299752-64EE-9CF9-ABB2-6746FB66A490}"/>
                </a:ext>
              </a:extLst>
            </p:cNvPr>
            <p:cNvSpPr txBox="1"/>
            <p:nvPr/>
          </p:nvSpPr>
          <p:spPr>
            <a:xfrm>
              <a:off x="11158548" y="5101536"/>
              <a:ext cx="805217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APRIL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CFDA91-7A77-E236-EFEA-8364605743E0}"/>
                </a:ext>
              </a:extLst>
            </p:cNvPr>
            <p:cNvSpPr txBox="1"/>
            <p:nvPr/>
          </p:nvSpPr>
          <p:spPr>
            <a:xfrm>
              <a:off x="13393845" y="4143001"/>
              <a:ext cx="866661" cy="7248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MARCH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C86FE84-F734-0F23-39D3-F69065BD5113}"/>
                </a:ext>
              </a:extLst>
            </p:cNvPr>
            <p:cNvSpPr txBox="1"/>
            <p:nvPr/>
          </p:nvSpPr>
          <p:spPr>
            <a:xfrm>
              <a:off x="8646367" y="5101536"/>
              <a:ext cx="649497" cy="7248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MAY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7EBA779-35FF-E6FB-D43A-87648EDFA149}"/>
                </a:ext>
              </a:extLst>
            </p:cNvPr>
            <p:cNvSpPr txBox="1"/>
            <p:nvPr/>
          </p:nvSpPr>
          <p:spPr>
            <a:xfrm>
              <a:off x="6155220" y="5092090"/>
              <a:ext cx="908945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JUNE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01C628-61DD-D9BC-50D0-8C2956E8B14C}"/>
                </a:ext>
              </a:extLst>
            </p:cNvPr>
            <p:cNvSpPr txBox="1"/>
            <p:nvPr/>
          </p:nvSpPr>
          <p:spPr>
            <a:xfrm>
              <a:off x="3884605" y="4347171"/>
              <a:ext cx="649497" cy="4141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b="1"/>
                <a:t>JULY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92F5093-BB63-B60D-1119-EC4D7AF6F881}"/>
              </a:ext>
            </a:extLst>
          </p:cNvPr>
          <p:cNvSpPr txBox="1"/>
          <p:nvPr/>
        </p:nvSpPr>
        <p:spPr>
          <a:xfrm>
            <a:off x="2972342" y="2869008"/>
            <a:ext cx="6241191" cy="1323439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  <a:latin typeface="living streets campaign"/>
              </a:rPr>
              <a:t>Which WOW badge is </a:t>
            </a:r>
          </a:p>
          <a:p>
            <a:pPr algn="ctr"/>
            <a:r>
              <a:rPr lang="en-GB" sz="4000" b="1">
                <a:solidFill>
                  <a:schemeClr val="bg1"/>
                </a:solidFill>
                <a:latin typeface="living streets campaign"/>
              </a:rPr>
              <a:t>your favourite?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A46DA7-F0AD-4329-CD26-0DCA1F7A02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471566" y="255576"/>
            <a:ext cx="1257070" cy="12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8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6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86A4FD9-012A-4872-AC4E-4B78A6F771BF}"/>
              </a:ext>
            </a:extLst>
          </p:cNvPr>
          <p:cNvSpPr/>
          <p:nvPr/>
        </p:nvSpPr>
        <p:spPr>
          <a:xfrm>
            <a:off x="387699" y="1722832"/>
            <a:ext cx="5343862" cy="2277728"/>
          </a:xfrm>
          <a:prstGeom prst="rect">
            <a:avLst/>
          </a:prstGeom>
          <a:solidFill>
            <a:srgbClr val="A7D5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8372DD-9852-4CE2-A61B-12650F4280CC}"/>
              </a:ext>
            </a:extLst>
          </p:cNvPr>
          <p:cNvSpPr/>
          <p:nvPr/>
        </p:nvSpPr>
        <p:spPr>
          <a:xfrm>
            <a:off x="5873348" y="1722832"/>
            <a:ext cx="5900145" cy="2276510"/>
          </a:xfrm>
          <a:prstGeom prst="rect">
            <a:avLst/>
          </a:prstGeom>
          <a:solidFill>
            <a:srgbClr val="FF8F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189636-2E80-4AD1-9C75-7D4933692FEE}"/>
              </a:ext>
            </a:extLst>
          </p:cNvPr>
          <p:cNvSpPr/>
          <p:nvPr/>
        </p:nvSpPr>
        <p:spPr>
          <a:xfrm>
            <a:off x="2194816" y="4109890"/>
            <a:ext cx="7418846" cy="2501930"/>
          </a:xfrm>
          <a:prstGeom prst="rect">
            <a:avLst/>
          </a:prstGeom>
          <a:solidFill>
            <a:srgbClr val="DF199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3BB76C-D57F-4890-B3D2-7D3A054E1111}"/>
              </a:ext>
            </a:extLst>
          </p:cNvPr>
          <p:cNvSpPr txBox="1"/>
          <p:nvPr/>
        </p:nvSpPr>
        <p:spPr>
          <a:xfrm>
            <a:off x="766444" y="1914984"/>
            <a:ext cx="4682088" cy="369332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WHAT IS PARK AND STRIDE? </a:t>
            </a: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1BAD1-2144-4C87-AF1A-F89C0583E057}"/>
              </a:ext>
            </a:extLst>
          </p:cNvPr>
          <p:cNvSpPr txBox="1"/>
          <p:nvPr/>
        </p:nvSpPr>
        <p:spPr>
          <a:xfrm>
            <a:off x="766444" y="2394263"/>
            <a:ext cx="468208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Park and Stride means </a:t>
            </a:r>
            <a:r>
              <a:rPr lang="en-US" sz="1600" b="1">
                <a:latin typeface="Arial"/>
                <a:cs typeface="Arial"/>
              </a:rPr>
              <a:t>parking the car </a:t>
            </a:r>
            <a:endParaRPr lang="en-US" sz="1600">
              <a:latin typeface="Arial"/>
              <a:cs typeface="Arial"/>
            </a:endParaRPr>
          </a:p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10 minutes away from school and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walking the rest of the journey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This way you can still earn a badge!</a:t>
            </a: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104DBC-294D-49B4-8FE7-44B509D0BBBC}"/>
              </a:ext>
            </a:extLst>
          </p:cNvPr>
          <p:cNvSpPr txBox="1"/>
          <p:nvPr/>
        </p:nvSpPr>
        <p:spPr>
          <a:xfrm>
            <a:off x="6089635" y="1837986"/>
            <a:ext cx="5332331" cy="646331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WHAT  DOES IT MEAN TO TRAVEL ACTIVELY TO SCHOOL?</a:t>
            </a: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33E82E-18BF-4612-8D95-6E5E1F86FAD3}"/>
              </a:ext>
            </a:extLst>
          </p:cNvPr>
          <p:cNvSpPr txBox="1"/>
          <p:nvPr/>
        </p:nvSpPr>
        <p:spPr>
          <a:xfrm>
            <a:off x="2313473" y="4198528"/>
            <a:ext cx="7172414" cy="369332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WHAT ARE THE BENEFITS OF WALKING TO SCHOOL?</a:t>
            </a: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F6F548-E84A-4388-9466-85FB6527A32E}"/>
              </a:ext>
            </a:extLst>
          </p:cNvPr>
          <p:cNvSpPr txBox="1"/>
          <p:nvPr/>
        </p:nvSpPr>
        <p:spPr>
          <a:xfrm>
            <a:off x="5995148" y="2547602"/>
            <a:ext cx="609600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It means you are using the </a:t>
            </a: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power of your body </a:t>
            </a:r>
            <a:br>
              <a:rPr lang="en-GB" sz="1600" b="1">
                <a:solidFill>
                  <a:srgbClr val="DF199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to travel somewhere. </a:t>
            </a:r>
          </a:p>
          <a:p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>
                <a:latin typeface="Arial"/>
                <a:cs typeface="Arial"/>
              </a:rPr>
              <a:t>Examples of 'active' travel are; walking (using a wheelchair or mobility aid), cycling, skating and scooting.</a:t>
            </a:r>
            <a:endParaRPr lang="en-US" sz="1600">
              <a:latin typeface="Arial"/>
              <a:ea typeface="+mn-lt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FF2AEA-FE05-4B13-A390-C20F46E8A603}"/>
              </a:ext>
            </a:extLst>
          </p:cNvPr>
          <p:cNvSpPr txBox="1"/>
          <p:nvPr/>
        </p:nvSpPr>
        <p:spPr>
          <a:xfrm>
            <a:off x="2469002" y="4671819"/>
            <a:ext cx="68642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Walking is a 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 of exercise, and it keeps us healthy</a:t>
            </a:r>
          </a:p>
          <a:p>
            <a:endPara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great for our 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minds and bodies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to spend 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with our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walking we help 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pollution and it is 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for the </a:t>
            </a:r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planet!</a:t>
            </a:r>
            <a:endParaRPr lang="en-GB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A14F25-32C7-D1FA-E609-BFE897EC584A}"/>
              </a:ext>
            </a:extLst>
          </p:cNvPr>
          <p:cNvSpPr txBox="1"/>
          <p:nvPr/>
        </p:nvSpPr>
        <p:spPr>
          <a:xfrm>
            <a:off x="3785287" y="495085"/>
            <a:ext cx="4608695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5400" b="1" dirty="0">
                <a:latin typeface="Arial"/>
                <a:cs typeface="Arial"/>
              </a:rPr>
              <a:t>QUIZ TIME!</a:t>
            </a:r>
          </a:p>
        </p:txBody>
      </p:sp>
      <p:pic>
        <p:nvPicPr>
          <p:cNvPr id="3" name="Picture 2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3CED672C-0F7C-A2A6-0CEE-F1DB5201F3C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FB1AF2-3A4D-C096-8748-2E64F5120D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62794" y="232412"/>
            <a:ext cx="1281165" cy="128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7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3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0" grpId="0" animBg="1"/>
      <p:bldP spid="21" grpId="0"/>
      <p:bldP spid="23" grpId="0" animBg="1"/>
      <p:bldP spid="25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D419BD-BCA8-D5C0-F95A-EF6DD881FA98}"/>
              </a:ext>
            </a:extLst>
          </p:cNvPr>
          <p:cNvSpPr/>
          <p:nvPr/>
        </p:nvSpPr>
        <p:spPr>
          <a:xfrm>
            <a:off x="-19055" y="0"/>
            <a:ext cx="12204045" cy="68580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13EDD-4CC6-46B2-9234-714DCCF2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12" y="1621125"/>
            <a:ext cx="6281302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5125" indent="-365125">
              <a:buFont typeface="Wingdings" panose="020B0604020202020204" pitchFamily="34" charset="0"/>
              <a:buChar char="ü"/>
            </a:pP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Make sure you have your classroom guide with your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three-word access code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to access the WOW Travel Tracker.</a:t>
            </a:r>
          </a:p>
          <a:p>
            <a:pPr marL="365125" indent="-365125">
              <a:buFont typeface="Wingdings" panose="020B0604020202020204" pitchFamily="34" charset="0"/>
              <a:buChar char="ü"/>
            </a:pPr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-365125">
              <a:buFont typeface="Wingdings" panose="020B0604020202020204" pitchFamily="34" charset="0"/>
              <a:buChar char="ü"/>
            </a:pP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Appoint your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WOW Ambassadors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to encourage everyone to log their trips and award badges.</a:t>
            </a:r>
          </a:p>
          <a:p>
            <a:pPr marL="365125" indent="-365125">
              <a:buNone/>
            </a:pPr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-365125">
              <a:buFont typeface="Wingdings" panose="020B0604020202020204" pitchFamily="34" charset="0"/>
              <a:buChar char="ü"/>
            </a:pP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Log on at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traveltracker.org.uk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and start recording your activity!</a:t>
            </a:r>
          </a:p>
          <a:p>
            <a:pPr marL="0" indent="0">
              <a:buNone/>
            </a:pPr>
            <a:endParaRPr lang="en-US" sz="20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B57716-04A3-ED71-FFFF-138D6840C8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0014" y="238823"/>
            <a:ext cx="1084717" cy="10847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90F9745-F484-AD28-275C-9E224066BFB0}"/>
              </a:ext>
            </a:extLst>
          </p:cNvPr>
          <p:cNvSpPr txBox="1"/>
          <p:nvPr/>
        </p:nvSpPr>
        <p:spPr>
          <a:xfrm>
            <a:off x="817269" y="377705"/>
            <a:ext cx="53869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>
                <a:latin typeface="Arial" panose="020B0604020202020204" pitchFamily="34" charset="0"/>
              </a:rPr>
              <a:t>FINAL CHECK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3F88EF-6183-9452-C69F-E9C3919BD8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3360" y="1562362"/>
            <a:ext cx="3316620" cy="470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image of a street&#10;&#10;Description automatically generated">
            <a:extLst>
              <a:ext uri="{FF2B5EF4-FFF2-40B4-BE49-F238E27FC236}">
                <a16:creationId xmlns:a16="http://schemas.microsoft.com/office/drawing/2014/main" id="{051AA48F-CA32-97AC-6533-218A4856FAA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7" y="132501"/>
            <a:ext cx="1506108" cy="1290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12CC58-2490-82A8-74E7-DF78EB58E55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8927" y="1162051"/>
            <a:ext cx="6447473" cy="4307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3B1631-D90A-1156-AE08-B0B11D25B856}"/>
              </a:ext>
            </a:extLst>
          </p:cNvPr>
          <p:cNvSpPr txBox="1"/>
          <p:nvPr/>
        </p:nvSpPr>
        <p:spPr>
          <a:xfrm>
            <a:off x="1894902" y="5589748"/>
            <a:ext cx="8364093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b="1" dirty="0">
                <a:latin typeface="Arial"/>
                <a:cs typeface="Arial"/>
              </a:rPr>
              <a:t>FIND RESOURCES, VIDEO AND FAQS AT: </a:t>
            </a:r>
            <a:r>
              <a:rPr lang="en-US" b="1" u="sng" dirty="0">
                <a:solidFill>
                  <a:srgbClr val="DF1995"/>
                </a:solidFill>
                <a:latin typeface="Arial"/>
                <a:ea typeface="+mn-lt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livingstreets.org.uk/</a:t>
            </a:r>
            <a:r>
              <a:rPr lang="en-US" b="1" u="sng" dirty="0" err="1">
                <a:solidFill>
                  <a:srgbClr val="DF1995"/>
                </a:solidFill>
                <a:latin typeface="Arial"/>
                <a:ea typeface="+mn-lt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wowlaunch</a:t>
            </a:r>
            <a:endParaRPr lang="en-US" b="1" u="sng" dirty="0">
              <a:solidFill>
                <a:srgbClr val="DF1995"/>
              </a:solidFill>
              <a:latin typeface="Arial"/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D52201-FC02-305C-B523-7FB205D263F2}"/>
              </a:ext>
            </a:extLst>
          </p:cNvPr>
          <p:cNvSpPr txBox="1"/>
          <p:nvPr/>
        </p:nvSpPr>
        <p:spPr>
          <a:xfrm>
            <a:off x="2850547" y="350814"/>
            <a:ext cx="6443281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000" b="1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FAE18C-5796-0244-8F65-37B67DA6A2E8}"/>
              </a:ext>
            </a:extLst>
          </p:cNvPr>
          <p:cNvSpPr txBox="1"/>
          <p:nvPr/>
        </p:nvSpPr>
        <p:spPr>
          <a:xfrm>
            <a:off x="1894902" y="6107552"/>
            <a:ext cx="8364093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b="1">
                <a:latin typeface="Arial"/>
                <a:cs typeface="Arial"/>
              </a:rPr>
              <a:t>LOG ON TO THE WOW TRAVEL TRACKER AT: </a:t>
            </a:r>
            <a:r>
              <a:rPr lang="en-US" b="1" dirty="0">
                <a:solidFill>
                  <a:srgbClr val="DF1995"/>
                </a:solidFill>
                <a:latin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traveltracker.org.uk</a:t>
            </a:r>
            <a:endParaRPr lang="en-US" b="1" dirty="0">
              <a:solidFill>
                <a:srgbClr val="DF1995"/>
              </a:solidFill>
              <a:latin typeface="Arial"/>
              <a:cs typeface="Arial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B8783B-D714-3C8C-EF4F-FEF937F3E6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59666" y="350814"/>
            <a:ext cx="1132703" cy="113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0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97">
        <p:fade/>
      </p:transition>
    </mc:Choice>
    <mc:Fallback xmlns="">
      <p:transition spd="med" advTm="30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a483ea-b938-465c-bd1f-cfc79fe429ab">
      <UserInfo>
        <DisplayName>Vicky Spencer</DisplayName>
        <AccountId>386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  <TaxCatchAll xmlns="79d131e3-db1c-43bc-9a48-9b992d56a0cd" xsi:nil="true"/>
    <lcf76f155ced4ddcb4097134ff3c332f xmlns="951b20b7-f7c8-4763-998b-ab5b0cbdf968">
      <Terms xmlns="http://schemas.microsoft.com/office/infopath/2007/PartnerControls"/>
    </lcf76f155ced4ddcb4097134ff3c332f>
    <_Flow_SignoffStatus xmlns="951b20b7-f7c8-4763-998b-ab5b0cbdf96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ABAE9E3AF8479AE05B796CDF45DF" ma:contentTypeVersion="22" ma:contentTypeDescription="Create a new document." ma:contentTypeScope="" ma:versionID="0af1d0e141e2929adaea1987f6fffdd0">
  <xsd:schema xmlns:xsd="http://www.w3.org/2001/XMLSchema" xmlns:xs="http://www.w3.org/2001/XMLSchema" xmlns:p="http://schemas.microsoft.com/office/2006/metadata/properties" xmlns:ns1="http://schemas.microsoft.com/sharepoint/v3" xmlns:ns2="951b20b7-f7c8-4763-998b-ab5b0cbdf968" xmlns:ns3="75a483ea-b938-465c-bd1f-cfc79fe429ab" xmlns:ns4="79d131e3-db1c-43bc-9a48-9b992d56a0cd" targetNamespace="http://schemas.microsoft.com/office/2006/metadata/properties" ma:root="true" ma:fieldsID="81e59a29e7045fa5e3504bf4edc3576d" ns1:_="" ns2:_="" ns3:_="" ns4:_="">
    <xsd:import namespace="http://schemas.microsoft.com/sharepoint/v3"/>
    <xsd:import namespace="951b20b7-f7c8-4763-998b-ab5b0cbdf968"/>
    <xsd:import namespace="75a483ea-b938-465c-bd1f-cfc79fe429ab"/>
    <xsd:import namespace="79d131e3-db1c-43bc-9a48-9b992d56a0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1b20b7-f7c8-4763-998b-ab5b0cbdf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cfc4416-7fd9-48d1-a119-23c3eb3c5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483ea-b938-465c-bd1f-cfc79fe429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131e3-db1c-43bc-9a48-9b992d56a0cd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15da032d-c93f-4b98-bd54-4c055f6c9d9f}" ma:internalName="TaxCatchAll" ma:showField="CatchAllData" ma:web="79d131e3-db1c-43bc-9a48-9b992d56a0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7D2F84-9DAD-4C24-88E5-4DE5FEF700A8}">
  <ds:schemaRefs>
    <ds:schemaRef ds:uri="75a483ea-b938-465c-bd1f-cfc79fe429ab"/>
    <ds:schemaRef ds:uri="79d131e3-db1c-43bc-9a48-9b992d56a0cd"/>
    <ds:schemaRef ds:uri="951b20b7-f7c8-4763-998b-ab5b0cbdf968"/>
    <ds:schemaRef ds:uri="fe805cfc-a9a4-475d-b577-3eab5da6d1f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6518A5A-E119-4E69-9F37-7D94EA819A22}">
  <ds:schemaRefs>
    <ds:schemaRef ds:uri="75a483ea-b938-465c-bd1f-cfc79fe429ab"/>
    <ds:schemaRef ds:uri="79d131e3-db1c-43bc-9a48-9b992d56a0cd"/>
    <ds:schemaRef ds:uri="951b20b7-f7c8-4763-998b-ab5b0cbdf9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88BEA83-CBCA-4B55-903E-A66B5917EF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313</Words>
  <Application>Microsoft Office PowerPoint</Application>
  <PresentationFormat>Widescreen</PresentationFormat>
  <Paragraphs>61</Paragraphs>
  <Slides>11</Slides>
  <Notes>11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living streets campaign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TITLE HERE</dc:title>
  <dc:creator>Francesca Marzullo</dc:creator>
  <cp:lastModifiedBy>Gemma Ryles</cp:lastModifiedBy>
  <cp:revision>174</cp:revision>
  <cp:lastPrinted>2022-09-07T16:06:26Z</cp:lastPrinted>
  <dcterms:created xsi:type="dcterms:W3CDTF">2020-01-07T11:14:38Z</dcterms:created>
  <dcterms:modified xsi:type="dcterms:W3CDTF">2026-09-23T10:23:32Z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0x010100F0DCABAE9E3AF8479AE05B796CDF45DF</vt:lpwstr>
  </property>
  <property fmtid="{D5CDD505-2E9C-101B-9397-08002B2CF9AE}" pid="3" name="MediaServiceImageTags">
    <vt:lpwstr/>
  </property>
</Properties>
</file>