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6"/>
  </p:notesMasterIdLst>
  <p:sldIdLst>
    <p:sldId id="324" r:id="rId5"/>
    <p:sldId id="295" r:id="rId6"/>
    <p:sldId id="329" r:id="rId7"/>
    <p:sldId id="285" r:id="rId8"/>
    <p:sldId id="286" r:id="rId9"/>
    <p:sldId id="290" r:id="rId10"/>
    <p:sldId id="327" r:id="rId11"/>
    <p:sldId id="325" r:id="rId12"/>
    <p:sldId id="330" r:id="rId13"/>
    <p:sldId id="328" r:id="rId14"/>
    <p:sldId id="282" r:id="rId15"/>
  </p:sldIdLst>
  <p:sldSz cx="12192000" cy="6858000"/>
  <p:notesSz cx="6875463" cy="10002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3AD2343-18A1-B8EC-246E-0B4AA7417F69}" name="Ruhi Bhalla" initials="RB" userId="S::ruhi.bhalla@livingstreets.org.uk::60725145-08a8-4189-b8af-f50bdb52aa60" providerId="AD"/>
  <p188:author id="{8C53104D-1E31-4678-845A-D83AC0F71505}" name="Melissa Montague" initials="MM" userId="S::Melissa.Montague@livingstreets.org.uk::993ca3c0-2436-4327-a759-51890e507c8d" providerId="AD"/>
  <p188:author id="{8B67B572-F3A4-7868-D849-CB757628104E}" name="Melissa Montague" initials="MM" userId="S::melissa.montague@livingstreets.org.uk::993ca3c0-2436-4327-a759-51890e507c8d" providerId="AD"/>
  <p188:author id="{69B2A473-E55F-81BE-A635-6930B3280E46}" name="Jim Shaw" initials="JS" userId="S::jim.shaw@livingstreets.org.uk::ad8062b9-451d-46f1-95e4-6c52504063d5" providerId="AD"/>
  <p188:author id="{1EE62B98-FEE6-E74B-2551-3372DC154186}" name="Francesca Marzullo" initials="FM" userId="S::Francesca.Marzullo@livingstreets.org.uk::30ff084c-1b57-42e3-ae4c-f04756707da0" providerId="AD"/>
  <p188:author id="{B8E5DEA3-C0CC-010C-3276-FD0C12EE228B}" name="Sarah Lamey" initials="SL" userId="S::sarah.lamey@livingstreets.org.uk::bf7333e9-8615-452b-816b-6983b462d326" providerId="AD"/>
  <p188:author id="{E2B5B0E9-FD0F-3054-9A14-380EA7F0FB50}" name="Ruhi Bhalla" initials="RB" userId="S::Ruhi.Bhalla@livingstreets.org.uk::60725145-08a8-4189-b8af-f50bdb52aa60" providerId="AD"/>
  <p188:author id="{850F80EA-8902-5D3A-B8A0-E324FA4D9EF3}" name="Vicky Spencer" initials="VS" userId="S::Vicky.Spencer@livingstreets.org.uk::fdd81306-c9a2-4770-a3b8-ae5e8d383ab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na Cara-Collins" initials="NC" lastIdx="5" clrIdx="0">
    <p:extLst>
      <p:ext uri="{19B8F6BF-5375-455C-9EA6-DF929625EA0E}">
        <p15:presenceInfo xmlns:p15="http://schemas.microsoft.com/office/powerpoint/2012/main" userId="S::nina.cara-collins@livingstreets.org.uk::32cd05e3-20df-4679-99c7-2f331d1350ff" providerId="AD"/>
      </p:ext>
    </p:extLst>
  </p:cmAuthor>
  <p:cmAuthor id="2" name="Jennifer Wiles" initials="JW" lastIdx="7" clrIdx="1">
    <p:extLst>
      <p:ext uri="{19B8F6BF-5375-455C-9EA6-DF929625EA0E}">
        <p15:presenceInfo xmlns:p15="http://schemas.microsoft.com/office/powerpoint/2012/main" userId="S::jennifer.wiles@livingstreets.org.uk::e3d7a296-a7a7-4b3c-97df-4699a3732eb9" providerId="AD"/>
      </p:ext>
    </p:extLst>
  </p:cmAuthor>
  <p:cmAuthor id="3" name="Francesca Marzullo" initials="FM" lastIdx="7" clrIdx="2">
    <p:extLst>
      <p:ext uri="{19B8F6BF-5375-455C-9EA6-DF929625EA0E}">
        <p15:presenceInfo xmlns:p15="http://schemas.microsoft.com/office/powerpoint/2012/main" userId="S::Francesca.Marzullo@livingstreets.org.uk::30ff084c-1b57-42e3-ae4c-f04756707da0" providerId="AD"/>
      </p:ext>
    </p:extLst>
  </p:cmAuthor>
  <p:cmAuthor id="4" name="Rachel Hazell" initials="RH" lastIdx="1" clrIdx="3">
    <p:extLst>
      <p:ext uri="{19B8F6BF-5375-455C-9EA6-DF929625EA0E}">
        <p15:presenceInfo xmlns:p15="http://schemas.microsoft.com/office/powerpoint/2012/main" userId="S::Rachel.Hazell@livingstreets.org.uk::e322d35f-e1b2-418a-8fec-08aa42318db1" providerId="AD"/>
      </p:ext>
    </p:extLst>
  </p:cmAuthor>
  <p:cmAuthor id="5" name="Kelly Theis" initials="KT" lastIdx="2" clrIdx="4">
    <p:extLst>
      <p:ext uri="{19B8F6BF-5375-455C-9EA6-DF929625EA0E}">
        <p15:presenceInfo xmlns:p15="http://schemas.microsoft.com/office/powerpoint/2012/main" userId="S::kelly.theis@livingstreets.org.uk::48240490-1d0a-4610-99ab-0316a48b026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gray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C00"/>
    <a:srgbClr val="F3922A"/>
    <a:srgbClr val="DF1995"/>
    <a:srgbClr val="A7D500"/>
    <a:srgbClr val="D1338A"/>
    <a:srgbClr val="FF8F1C"/>
    <a:srgbClr val="F29224"/>
    <a:srgbClr val="E1D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72A885-D469-4CBE-9165-00C32EECAAA6}" v="45" dt="2026-09-14T11:08:00.7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5490" autoAdjust="0"/>
  </p:normalViewPr>
  <p:slideViewPr>
    <p:cSldViewPr snapToGrid="0">
      <p:cViewPr varScale="1">
        <p:scale>
          <a:sx n="41" d="100"/>
          <a:sy n="41" d="100"/>
        </p:scale>
        <p:origin x="1604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/>
            </a:lvl1pPr>
          </a:lstStyle>
          <a:p>
            <a:fld id="{069BF619-3591-4B39-B061-27533015A16F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0950"/>
            <a:ext cx="5999163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47" y="4813866"/>
            <a:ext cx="5500370" cy="3938617"/>
          </a:xfrm>
          <a:prstGeom prst="rect">
            <a:avLst/>
          </a:prstGeom>
        </p:spPr>
        <p:txBody>
          <a:bodyPr vert="horz" lIns="96442" tIns="48221" rIns="96442" bIns="4822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/>
            </a:lvl1pPr>
          </a:lstStyle>
          <a:p>
            <a:fld id="{BE9CC8A5-46B7-4454-8F18-F4CD877A2B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249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ea typeface="Calibri"/>
                <a:cs typeface="Calibri"/>
              </a:rPr>
              <a:t>Sleid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tra</a:t>
            </a:r>
            <a:r>
              <a:rPr lang="en-US" dirty="0">
                <a:ea typeface="Calibri"/>
                <a:cs typeface="Calibri"/>
              </a:rPr>
              <a:t> bod plant </a:t>
            </a:r>
            <a:r>
              <a:rPr lang="en-US" dirty="0" err="1">
                <a:ea typeface="Calibri"/>
                <a:cs typeface="Calibri"/>
              </a:rPr>
              <a:t>yn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dod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fewn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I’r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neuadd</a:t>
            </a:r>
            <a:r>
              <a:rPr lang="en-US" dirty="0">
                <a:ea typeface="Calibri"/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CC8A5-46B7-4454-8F18-F4CD877A2BAA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991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pawb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yw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Living Streets, </a:t>
            </a:r>
            <a:r>
              <a:rPr lang="cy-GB" sz="1200" dirty="0">
                <a:effectLst/>
                <a:latin typeface="AppleSystemUIFont"/>
                <a:ea typeface="AppleSystemUIFont"/>
                <a:cs typeface="AppleSystemUIFont"/>
              </a:rPr>
              <a:t>yr elusen yn y DU ar gyfer cerdded pob dydd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Rwyf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yma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siarad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am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cerdded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i'r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ysgol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rheswm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am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hynny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yw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dechrau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bydd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ysgol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chi'n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cymryd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WOW, yr Her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Cerdded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i'r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Ysgol.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gwych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am WOW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yw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yw'n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dim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wythnos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neu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bydd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WOW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rhedeg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drwy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gydol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flwyddyn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ysgol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newyddion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well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yw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gallwch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ennill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bathodynnau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arbennig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rhai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sgrin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trwy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cerdded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i'r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ysgol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neu,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teithio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mewn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ffordd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byddwn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siarad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am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hynny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hir.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Rhowch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dwylo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fyny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ydych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chi'n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hoffi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sialens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</a:t>
            </a:r>
            <a:endParaRPr lang="en-GB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CC8A5-46B7-4454-8F18-F4CD877A2BA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491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** </a:t>
            </a:r>
            <a:r>
              <a:rPr lang="en-GB" dirty="0" err="1"/>
              <a:t>Mae’r</a:t>
            </a:r>
            <a:r>
              <a:rPr lang="en-GB" dirty="0"/>
              <a:t> </a:t>
            </a:r>
            <a:r>
              <a:rPr lang="en-GB" dirty="0" err="1"/>
              <a:t>fideo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2 </a:t>
            </a:r>
            <a:r>
              <a:rPr lang="en-GB" dirty="0" err="1"/>
              <a:t>funud</a:t>
            </a:r>
            <a:r>
              <a:rPr lang="en-GB" dirty="0"/>
              <a:t> 30 </a:t>
            </a:r>
            <a:r>
              <a:rPr lang="en-GB" dirty="0" err="1"/>
              <a:t>eiliad</a:t>
            </a:r>
            <a:r>
              <a:rPr lang="en-GB" dirty="0"/>
              <a:t> o hyd. https://www.youtube.com/watch?v=uu-5IxzCKMk </a:t>
            </a:r>
          </a:p>
          <a:p>
            <a:pPr fontAlgn="base"/>
            <a:r>
              <a:rPr lang="en-GB" sz="12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y-GB" sz="1200" dirty="0">
                <a:effectLst/>
                <a:latin typeface="AppleSystemUIFont"/>
                <a:ea typeface="AppleSystemUIFont"/>
                <a:cs typeface="AppleSystemUIFont"/>
              </a:rPr>
              <a:t>Rydych chi nawr yn mynd i weld fideo byr am WOW a'r hyn sydd angen i chi ei wneud i gymryd rhan. Mwynhewch y fideo a gwrandewch yn ofalus oherwydd mae cwis ar y ffordd. 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y-GB" sz="1200" dirty="0">
              <a:effectLst/>
              <a:latin typeface="AppleSystemUIFont"/>
              <a:ea typeface="AppleSystemUIFont"/>
              <a:cs typeface="AppleSystemUIFon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E9CC8A5-46B7-4454-8F18-F4CD877A2BA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268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900" b="0" dirty="0">
                <a:cs typeface="Calibri"/>
              </a:rPr>
              <a:t>Y </a:t>
            </a:r>
            <a:r>
              <a:rPr lang="en-US" sz="900" b="0" dirty="0" err="1">
                <a:cs typeface="Calibri"/>
              </a:rPr>
              <a:t>Traciwr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Teithio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byddwch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yn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defnyddio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pob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dydd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i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gofnodi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sut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ddaru</a:t>
            </a:r>
            <a:r>
              <a:rPr lang="en-US" sz="900" b="0" dirty="0">
                <a:cs typeface="Calibri"/>
              </a:rPr>
              <a:t> chi </a:t>
            </a:r>
            <a:r>
              <a:rPr lang="en-US" sz="900" b="0" dirty="0" err="1">
                <a:cs typeface="Calibri"/>
              </a:rPr>
              <a:t>deithio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i’r</a:t>
            </a:r>
            <a:r>
              <a:rPr lang="en-US" sz="900" b="0" dirty="0">
                <a:cs typeface="Calibri"/>
              </a:rPr>
              <a:t> Ysgol. Yn </a:t>
            </a:r>
            <a:r>
              <a:rPr lang="en-US" sz="900" b="0" dirty="0" err="1">
                <a:cs typeface="Calibri"/>
              </a:rPr>
              <a:t>defnyddio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bwrdd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gwyn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rhyngweithiol</a:t>
            </a:r>
            <a:r>
              <a:rPr lang="en-US" sz="900" b="0" dirty="0">
                <a:cs typeface="Calibri"/>
              </a:rPr>
              <a:t>, iPad, neu </a:t>
            </a:r>
            <a:r>
              <a:rPr lang="en-US" sz="900" b="0" dirty="0" err="1">
                <a:cs typeface="Calibri"/>
              </a:rPr>
              <a:t>cyfrifiadur</a:t>
            </a:r>
            <a:r>
              <a:rPr lang="en-US" sz="900" b="0" dirty="0">
                <a:cs typeface="Calibri"/>
              </a:rPr>
              <a:t>, </a:t>
            </a:r>
            <a:r>
              <a:rPr lang="en-US" sz="900" b="0" dirty="0" err="1">
                <a:cs typeface="Calibri"/>
              </a:rPr>
              <a:t>bydd</a:t>
            </a:r>
            <a:r>
              <a:rPr lang="en-US" sz="900" b="0" dirty="0">
                <a:cs typeface="Calibri"/>
              </a:rPr>
              <a:t> y </a:t>
            </a:r>
            <a:r>
              <a:rPr lang="en-US" sz="900" b="0" dirty="0" err="1">
                <a:cs typeface="Calibri"/>
              </a:rPr>
              <a:t>dosbarth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yn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mewngofnodi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yn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defnyddio</a:t>
            </a:r>
            <a:r>
              <a:rPr lang="en-US" sz="900" b="0" dirty="0">
                <a:cs typeface="Calibri"/>
              </a:rPr>
              <a:t> cod tri </a:t>
            </a:r>
            <a:r>
              <a:rPr lang="en-US" sz="900" b="0" dirty="0" err="1">
                <a:cs typeface="Calibri"/>
              </a:rPr>
              <a:t>gair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unigryw</a:t>
            </a:r>
            <a:r>
              <a:rPr lang="en-US" sz="900" b="0" dirty="0">
                <a:cs typeface="Calibri"/>
              </a:rPr>
              <a:t> yr </a:t>
            </a:r>
            <a:r>
              <a:rPr lang="en-US" sz="900" b="0" dirty="0" err="1">
                <a:cs typeface="Calibri"/>
              </a:rPr>
              <a:t>ysgol</a:t>
            </a:r>
            <a:r>
              <a:rPr lang="en-US" sz="900" b="0" dirty="0">
                <a:cs typeface="Calibri"/>
              </a:rPr>
              <a:t>. </a:t>
            </a:r>
            <a:r>
              <a:rPr lang="en-US" sz="900" b="0" dirty="0" err="1">
                <a:cs typeface="Calibri"/>
              </a:rPr>
              <a:t>Byddwch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yn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dewis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eich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dosbarth</a:t>
            </a:r>
            <a:r>
              <a:rPr lang="en-US" sz="900" b="0" dirty="0">
                <a:cs typeface="Calibri"/>
              </a:rPr>
              <a:t> ac </a:t>
            </a:r>
            <a:r>
              <a:rPr lang="en-US" sz="900" b="0" dirty="0" err="1">
                <a:cs typeface="Calibri"/>
              </a:rPr>
              <a:t>yn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dod</a:t>
            </a:r>
            <a:r>
              <a:rPr lang="en-US" sz="900" b="0" dirty="0">
                <a:cs typeface="Calibri"/>
              </a:rPr>
              <a:t> I </a:t>
            </a:r>
            <a:r>
              <a:rPr lang="en-US" sz="900" b="0" dirty="0" err="1">
                <a:cs typeface="Calibri"/>
              </a:rPr>
              <a:t>dudalen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fel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sydd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ar</a:t>
            </a:r>
            <a:r>
              <a:rPr lang="en-US" sz="900" b="0" dirty="0">
                <a:cs typeface="Calibri"/>
              </a:rPr>
              <a:t> y </a:t>
            </a:r>
            <a:r>
              <a:rPr lang="en-US" sz="900" b="0" dirty="0" err="1">
                <a:cs typeface="Calibri"/>
              </a:rPr>
              <a:t>sgrin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rwan</a:t>
            </a:r>
            <a:r>
              <a:rPr lang="en-US" sz="900" b="0" dirty="0">
                <a:cs typeface="Calibri"/>
              </a:rPr>
              <a:t>. </a:t>
            </a:r>
          </a:p>
          <a:p>
            <a:endParaRPr lang="en-US" sz="900" dirty="0">
              <a:cs typeface="Calibri"/>
            </a:endParaRPr>
          </a:p>
          <a:p>
            <a:pPr rtl="0"/>
            <a:r>
              <a:rPr lang="en-US" sz="900" b="0" dirty="0">
                <a:cs typeface="Calibri"/>
              </a:rPr>
              <a:t>Mae </a:t>
            </a:r>
            <a:r>
              <a:rPr lang="en-US" sz="900" b="0" dirty="0" err="1">
                <a:cs typeface="Calibri"/>
              </a:rPr>
              <a:t>cwpwl</a:t>
            </a:r>
            <a:r>
              <a:rPr lang="en-US" sz="900" b="0" dirty="0">
                <a:cs typeface="Calibri"/>
              </a:rPr>
              <a:t> o </a:t>
            </a:r>
            <a:r>
              <a:rPr lang="en-US" sz="900" b="0" dirty="0" err="1">
                <a:cs typeface="Calibri"/>
              </a:rPr>
              <a:t>bethau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i’w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sylwi</a:t>
            </a:r>
            <a:r>
              <a:rPr lang="en-US" sz="900" b="0" dirty="0">
                <a:cs typeface="Calibri"/>
              </a:rPr>
              <a:t>:</a:t>
            </a:r>
          </a:p>
          <a:p>
            <a:pPr marL="171450" indent="-171450" rtl="0">
              <a:buFontTx/>
              <a:buChar char="-"/>
            </a:pPr>
            <a:r>
              <a:rPr lang="en-US" sz="900" b="0" dirty="0" err="1">
                <a:cs typeface="Calibri"/>
              </a:rPr>
              <a:t>Allwch</a:t>
            </a:r>
            <a:r>
              <a:rPr lang="en-US" sz="900" b="0" dirty="0">
                <a:cs typeface="Calibri"/>
              </a:rPr>
              <a:t> chi weld y </a:t>
            </a:r>
            <a:r>
              <a:rPr lang="en-US" sz="900" b="0" dirty="0" err="1">
                <a:cs typeface="Calibri"/>
              </a:rPr>
              <a:t>bathodyn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ar</a:t>
            </a:r>
            <a:r>
              <a:rPr lang="en-US" sz="900" b="0" dirty="0">
                <a:cs typeface="Calibri"/>
              </a:rPr>
              <a:t> y </a:t>
            </a:r>
            <a:r>
              <a:rPr lang="en-US" sz="900" b="0" dirty="0" err="1">
                <a:cs typeface="Calibri"/>
              </a:rPr>
              <a:t>dde</a:t>
            </a:r>
            <a:r>
              <a:rPr lang="en-US" sz="900" b="0" dirty="0">
                <a:cs typeface="Calibri"/>
              </a:rPr>
              <a:t>? Dyma </a:t>
            </a:r>
            <a:r>
              <a:rPr lang="en-US" sz="900" b="0" dirty="0" err="1">
                <a:cs typeface="Calibri"/>
              </a:rPr>
              <a:t>lle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fydd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bathodyn</a:t>
            </a:r>
            <a:r>
              <a:rPr lang="en-US" sz="900" b="0" dirty="0">
                <a:cs typeface="Calibri"/>
              </a:rPr>
              <a:t> y mis </a:t>
            </a:r>
            <a:r>
              <a:rPr lang="en-US" sz="900" b="0" dirty="0" err="1">
                <a:cs typeface="Calibri"/>
              </a:rPr>
              <a:t>yn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dangos</a:t>
            </a:r>
            <a:r>
              <a:rPr lang="en-US" sz="900" b="0" dirty="0">
                <a:cs typeface="Calibri"/>
              </a:rPr>
              <a:t> – </a:t>
            </a:r>
            <a:r>
              <a:rPr lang="en-US" sz="900" b="0" dirty="0" err="1">
                <a:cs typeface="Calibri"/>
              </a:rPr>
              <a:t>hwn</a:t>
            </a:r>
            <a:r>
              <a:rPr lang="en-US" sz="900" b="0" dirty="0">
                <a:cs typeface="Calibri"/>
              </a:rPr>
              <a:t> yr </a:t>
            </a:r>
            <a:r>
              <a:rPr lang="en-US" sz="900" b="0" dirty="0" err="1">
                <a:cs typeface="Calibri"/>
              </a:rPr>
              <a:t>ydych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yn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ceisio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ei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enill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trwy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teithio’n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actif</a:t>
            </a:r>
            <a:endParaRPr lang="en-US" sz="900" b="0" dirty="0">
              <a:cs typeface="Calibri"/>
            </a:endParaRPr>
          </a:p>
          <a:p>
            <a:pPr marL="171450" indent="-171450" rtl="0">
              <a:buFontTx/>
              <a:buChar char="-"/>
            </a:pPr>
            <a:r>
              <a:rPr lang="en-US" sz="900" b="0" dirty="0">
                <a:cs typeface="Calibri"/>
              </a:rPr>
              <a:t>Mae </a:t>
            </a:r>
            <a:r>
              <a:rPr lang="en-US" sz="900" b="0" dirty="0" err="1">
                <a:cs typeface="Calibri"/>
              </a:rPr>
              <a:t>calendr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ar</a:t>
            </a:r>
            <a:r>
              <a:rPr lang="en-US" sz="900" b="0" dirty="0">
                <a:cs typeface="Calibri"/>
              </a:rPr>
              <a:t> yr </a:t>
            </a:r>
            <a:r>
              <a:rPr lang="en-US" sz="900" b="0" dirty="0" err="1">
                <a:cs typeface="Calibri"/>
              </a:rPr>
              <a:t>ochr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chwith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I’r</a:t>
            </a:r>
            <a:r>
              <a:rPr lang="en-US" sz="900" b="0" dirty="0">
                <a:cs typeface="Calibri"/>
              </a:rPr>
              <a:t> top, </a:t>
            </a:r>
            <a:r>
              <a:rPr lang="en-US" sz="900" b="0" dirty="0" err="1">
                <a:cs typeface="Calibri"/>
              </a:rPr>
              <a:t>Gwiriwch</a:t>
            </a:r>
            <a:r>
              <a:rPr lang="en-US" sz="900" b="0" dirty="0">
                <a:cs typeface="Calibri"/>
              </a:rPr>
              <a:t> bod </a:t>
            </a:r>
            <a:r>
              <a:rPr lang="en-US" sz="900" b="0" dirty="0" err="1">
                <a:cs typeface="Calibri"/>
              </a:rPr>
              <a:t>dyddiad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heddiw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yn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dangos</a:t>
            </a:r>
            <a:r>
              <a:rPr lang="en-US" sz="900" b="0" dirty="0">
                <a:cs typeface="Calibri"/>
              </a:rPr>
              <a:t>, </a:t>
            </a:r>
            <a:r>
              <a:rPr lang="en-US" sz="900" b="0" dirty="0" err="1">
                <a:cs typeface="Calibri"/>
              </a:rPr>
              <a:t>dwi’n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awgrymu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eich</a:t>
            </a:r>
            <a:r>
              <a:rPr lang="en-US" sz="900" b="0" dirty="0">
                <a:cs typeface="Calibri"/>
              </a:rPr>
              <a:t> bod </a:t>
            </a:r>
            <a:r>
              <a:rPr lang="en-US" sz="900" b="0" dirty="0" err="1">
                <a:cs typeface="Calibri"/>
              </a:rPr>
              <a:t>yn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cofnodi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pob</a:t>
            </a:r>
            <a:r>
              <a:rPr lang="en-US" sz="900" b="0" dirty="0">
                <a:cs typeface="Calibri"/>
              </a:rPr>
              <a:t> bore I </a:t>
            </a:r>
            <a:r>
              <a:rPr lang="en-US" sz="900" b="0" dirty="0" err="1">
                <a:cs typeface="Calibri"/>
              </a:rPr>
              <a:t>fod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yn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fwy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cywir</a:t>
            </a:r>
            <a:r>
              <a:rPr lang="en-US" sz="900" b="0" dirty="0">
                <a:cs typeface="Calibri"/>
              </a:rPr>
              <a:t>, </a:t>
            </a:r>
            <a:r>
              <a:rPr lang="en-US" sz="900" b="0" dirty="0" err="1">
                <a:cs typeface="Calibri"/>
              </a:rPr>
              <a:t>ond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os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ydych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yn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methu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diwrnod</a:t>
            </a:r>
            <a:r>
              <a:rPr lang="en-US" sz="900" b="0" dirty="0">
                <a:cs typeface="Calibri"/>
              </a:rPr>
              <a:t>, </a:t>
            </a:r>
            <a:r>
              <a:rPr lang="en-US" sz="900" b="0" dirty="0" err="1">
                <a:cs typeface="Calibri"/>
              </a:rPr>
              <a:t>fedrwch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newid</a:t>
            </a:r>
            <a:r>
              <a:rPr lang="en-US" sz="900" b="0" dirty="0">
                <a:cs typeface="Calibri"/>
              </a:rPr>
              <a:t> y </a:t>
            </a:r>
            <a:r>
              <a:rPr lang="en-US" sz="900" b="0" dirty="0" err="1">
                <a:cs typeface="Calibri"/>
              </a:rPr>
              <a:t>dyddiad</a:t>
            </a:r>
            <a:r>
              <a:rPr lang="en-US" sz="900" b="0" dirty="0">
                <a:cs typeface="Calibri"/>
              </a:rPr>
              <a:t> I </a:t>
            </a:r>
            <a:r>
              <a:rPr lang="en-US" sz="900" b="0" dirty="0" err="1">
                <a:cs typeface="Calibri"/>
              </a:rPr>
              <a:t>gofnodi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teithiau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rydych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wedi</a:t>
            </a:r>
            <a:r>
              <a:rPr lang="en-US" sz="900" b="0" dirty="0">
                <a:cs typeface="Calibri"/>
              </a:rPr>
              <a:t> </a:t>
            </a:r>
            <a:r>
              <a:rPr lang="en-US" sz="900" b="0" dirty="0" err="1">
                <a:cs typeface="Calibri"/>
              </a:rPr>
              <a:t>methu</a:t>
            </a:r>
            <a:endParaRPr lang="en-US" sz="900" b="0" dirty="0">
              <a:cs typeface="Calibri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cy-GB" sz="900" b="0" dirty="0">
                <a:effectLst/>
                <a:latin typeface="AppleSystemUIFont"/>
                <a:ea typeface="AppleSystemUIFont"/>
                <a:cs typeface="AppleSystemUIFont"/>
              </a:rPr>
              <a:t>Isod gallwch weld cylchoedd efo lluniau y tu fewn iddynt. Mae yna lun arbenig ar gyfer chi a phob un o'ch cyd-ddisgyblion. Mae opsiwn i gofnodi eich siwrna yn unigol neu fel swp. Os ydych chi'n ei wneud yn unigol, bydd hyn yn mynd â chi i'r dudalen nesaf.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489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GB" dirty="0" err="1">
                <a:cs typeface="Calibri"/>
              </a:rPr>
              <a:t>Ar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ôl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i</a:t>
            </a:r>
            <a:r>
              <a:rPr lang="en-GB" dirty="0">
                <a:cs typeface="Calibri"/>
              </a:rPr>
              <a:t> chi </a:t>
            </a:r>
            <a:r>
              <a:rPr lang="en-GB" dirty="0" err="1">
                <a:cs typeface="Calibri"/>
              </a:rPr>
              <a:t>ddewis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eich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eicon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arbennig</a:t>
            </a:r>
            <a:r>
              <a:rPr lang="en-GB" dirty="0">
                <a:cs typeface="Calibri"/>
              </a:rPr>
              <a:t> chi, </a:t>
            </a:r>
            <a:r>
              <a:rPr lang="en-GB" dirty="0" err="1">
                <a:cs typeface="Calibri"/>
              </a:rPr>
              <a:t>byddwch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dod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i'r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dudalen</a:t>
            </a:r>
            <a:r>
              <a:rPr lang="en-GB" dirty="0">
                <a:cs typeface="Calibri"/>
              </a:rPr>
              <a:t> hon, </a:t>
            </a:r>
            <a:r>
              <a:rPr lang="en-GB" dirty="0" err="1">
                <a:cs typeface="Calibri"/>
              </a:rPr>
              <a:t>lle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rydych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chi'n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cofnodi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sut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ddaru</a:t>
            </a:r>
            <a:r>
              <a:rPr lang="en-GB" dirty="0">
                <a:cs typeface="Calibri"/>
              </a:rPr>
              <a:t> chi </a:t>
            </a:r>
            <a:r>
              <a:rPr lang="en-GB" dirty="0" err="1">
                <a:cs typeface="Calibri"/>
              </a:rPr>
              <a:t>teithio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i'r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ysgol</a:t>
            </a:r>
            <a:r>
              <a:rPr lang="en-GB" dirty="0">
                <a:cs typeface="Calibri"/>
              </a:rPr>
              <a:t>. </a:t>
            </a:r>
            <a:r>
              <a:rPr lang="en-GB" dirty="0" err="1">
                <a:cs typeface="Calibri"/>
              </a:rPr>
              <a:t>Dewiswch</a:t>
            </a:r>
            <a:r>
              <a:rPr lang="en-GB" dirty="0">
                <a:cs typeface="Calibri"/>
              </a:rPr>
              <a:t> yr un </a:t>
            </a:r>
            <a:r>
              <a:rPr lang="en-GB" dirty="0" err="1">
                <a:cs typeface="Calibri"/>
              </a:rPr>
              <a:t>sy'n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fwyaf</a:t>
            </a:r>
            <a:r>
              <a:rPr lang="en-GB" dirty="0">
                <a:cs typeface="Calibri"/>
              </a:rPr>
              <a:t> addas </a:t>
            </a:r>
            <a:r>
              <a:rPr lang="en-GB" dirty="0" err="1">
                <a:cs typeface="Calibri"/>
              </a:rPr>
              <a:t>i</a:t>
            </a:r>
            <a:r>
              <a:rPr lang="en-GB" dirty="0">
                <a:cs typeface="Calibri"/>
              </a:rPr>
              <a:t> chi. </a:t>
            </a:r>
            <a:r>
              <a:rPr lang="en-GB" dirty="0" err="1">
                <a:cs typeface="Calibri"/>
              </a:rPr>
              <a:t>Os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ddaru</a:t>
            </a:r>
            <a:r>
              <a:rPr lang="en-GB" dirty="0">
                <a:cs typeface="Calibri"/>
              </a:rPr>
              <a:t> chi </a:t>
            </a:r>
            <a:r>
              <a:rPr lang="en-GB" dirty="0" err="1">
                <a:cs typeface="Calibri"/>
              </a:rPr>
              <a:t>ddewis</a:t>
            </a:r>
            <a:r>
              <a:rPr lang="en-GB" dirty="0">
                <a:cs typeface="Calibri"/>
              </a:rPr>
              <a:t> y </a:t>
            </a:r>
            <a:r>
              <a:rPr lang="en-GB" dirty="0" err="1">
                <a:cs typeface="Calibri"/>
              </a:rPr>
              <a:t>llun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anghywir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trwy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gamgymeriad</a:t>
            </a:r>
            <a:r>
              <a:rPr lang="en-GB" dirty="0">
                <a:cs typeface="Calibri"/>
              </a:rPr>
              <a:t>, </a:t>
            </a:r>
            <a:r>
              <a:rPr lang="en-GB" dirty="0" err="1">
                <a:cs typeface="Calibri"/>
              </a:rPr>
              <a:t>cliciwch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ar</a:t>
            </a:r>
            <a:r>
              <a:rPr lang="en-GB" dirty="0">
                <a:cs typeface="Calibri"/>
              </a:rPr>
              <a:t> y </a:t>
            </a:r>
            <a:r>
              <a:rPr lang="en-GB" dirty="0" err="1">
                <a:cs typeface="Calibri"/>
              </a:rPr>
              <a:t>groes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i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fynd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ôl</a:t>
            </a:r>
            <a:r>
              <a:rPr lang="en-GB" dirty="0">
                <a:cs typeface="Calibri"/>
              </a:rPr>
              <a:t>. </a:t>
            </a:r>
          </a:p>
          <a:p>
            <a:pPr rtl="0"/>
            <a:endParaRPr lang="en-GB" dirty="0">
              <a:cs typeface="Calibri"/>
            </a:endParaRPr>
          </a:p>
          <a:p>
            <a:pPr rtl="0"/>
            <a:r>
              <a:rPr lang="en-GB" dirty="0" err="1">
                <a:cs typeface="Calibri"/>
              </a:rPr>
              <a:t>Os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ydy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rhywun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absennol</a:t>
            </a:r>
            <a:r>
              <a:rPr lang="en-GB" dirty="0">
                <a:cs typeface="Calibri"/>
              </a:rPr>
              <a:t>, </a:t>
            </a:r>
            <a:r>
              <a:rPr lang="en-GB" dirty="0" err="1">
                <a:cs typeface="Calibri"/>
              </a:rPr>
              <a:t>cofnodwch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hyn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ar</a:t>
            </a:r>
            <a:r>
              <a:rPr lang="en-GB" dirty="0">
                <a:cs typeface="Calibri"/>
              </a:rPr>
              <a:t> y </a:t>
            </a:r>
            <a:r>
              <a:rPr lang="en-GB" dirty="0" err="1">
                <a:cs typeface="Calibri"/>
              </a:rPr>
              <a:t>Traciwr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Teithio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trwy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dewis</a:t>
            </a:r>
            <a:r>
              <a:rPr lang="en-GB" dirty="0">
                <a:cs typeface="Calibri"/>
              </a:rPr>
              <a:t> yr </a:t>
            </a:r>
            <a:r>
              <a:rPr lang="en-GB" dirty="0" err="1">
                <a:cs typeface="Calibri"/>
              </a:rPr>
              <a:t>opsiwn</a:t>
            </a:r>
            <a:r>
              <a:rPr lang="en-GB" dirty="0">
                <a:cs typeface="Calibri"/>
              </a:rPr>
              <a:t> ‘</a:t>
            </a:r>
            <a:r>
              <a:rPr lang="en-GB" dirty="0" err="1">
                <a:cs typeface="Calibri"/>
              </a:rPr>
              <a:t>absennol</a:t>
            </a:r>
            <a:r>
              <a:rPr lang="en-GB" dirty="0">
                <a:cs typeface="Calibri"/>
              </a:rPr>
              <a:t>’. Mae </a:t>
            </a:r>
            <a:r>
              <a:rPr lang="en-GB" dirty="0" err="1">
                <a:cs typeface="Calibri"/>
              </a:rPr>
              <a:t>hyn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bwysig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iawn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gan</a:t>
            </a:r>
            <a:r>
              <a:rPr lang="en-GB" dirty="0">
                <a:cs typeface="Calibri"/>
              </a:rPr>
              <a:t> y </a:t>
            </a:r>
            <a:r>
              <a:rPr lang="en-GB" dirty="0" err="1">
                <a:cs typeface="Calibri"/>
              </a:rPr>
              <a:t>bydd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rhoi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cyfle</a:t>
            </a:r>
            <a:r>
              <a:rPr lang="en-GB" dirty="0">
                <a:cs typeface="Calibri"/>
              </a:rPr>
              <a:t> teg </a:t>
            </a:r>
            <a:r>
              <a:rPr lang="en-GB" dirty="0" err="1">
                <a:cs typeface="Calibri"/>
              </a:rPr>
              <a:t>iddyn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nhw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ennill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bathodyn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fel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pawb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arall</a:t>
            </a:r>
            <a:r>
              <a:rPr lang="en-GB" dirty="0">
                <a:cs typeface="Calibri"/>
              </a:rPr>
              <a:t>. </a:t>
            </a:r>
          </a:p>
          <a:p>
            <a:pPr rtl="0"/>
            <a:endParaRPr lang="en-GB" dirty="0">
              <a:cs typeface="Calibri"/>
            </a:endParaRPr>
          </a:p>
          <a:p>
            <a:pPr rtl="0"/>
            <a:r>
              <a:rPr lang="en-GB" dirty="0" err="1">
                <a:cs typeface="Calibri"/>
              </a:rPr>
              <a:t>Mae'r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sleid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nesaf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esbonio'r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opsiwn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cofnodi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swp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hytrach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na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chofnodi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unigol</a:t>
            </a:r>
            <a:r>
              <a:rPr lang="en-GB" dirty="0"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533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4418" rtl="0">
              <a:defRPr/>
            </a:pPr>
            <a:r>
              <a:rPr lang="en-GB" sz="900" dirty="0" err="1">
                <a:cs typeface="Calibri"/>
              </a:rPr>
              <a:t>Mae'r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opsiwn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hwn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yn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caniatáu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i'r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athro</a:t>
            </a:r>
            <a:r>
              <a:rPr lang="en-GB" sz="900" dirty="0">
                <a:cs typeface="Calibri"/>
              </a:rPr>
              <a:t> neu </a:t>
            </a:r>
            <a:r>
              <a:rPr lang="en-GB" sz="900" dirty="0" err="1">
                <a:cs typeface="Calibri"/>
              </a:rPr>
              <a:t>ddisgybl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gofnodi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teithiau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ar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gyfer</a:t>
            </a:r>
            <a:r>
              <a:rPr lang="en-GB" sz="900" dirty="0">
                <a:cs typeface="Calibri"/>
              </a:rPr>
              <a:t> y </a:t>
            </a:r>
            <a:r>
              <a:rPr lang="en-GB" sz="900" dirty="0" err="1">
                <a:cs typeface="Calibri"/>
              </a:rPr>
              <a:t>dosbarth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cyfan</a:t>
            </a:r>
            <a:r>
              <a:rPr lang="en-GB" sz="900" dirty="0">
                <a:cs typeface="Calibri"/>
              </a:rPr>
              <a:t>. </a:t>
            </a:r>
            <a:r>
              <a:rPr lang="en-GB" sz="900" dirty="0" err="1">
                <a:cs typeface="Calibri"/>
              </a:rPr>
              <a:t>Dewiswch</a:t>
            </a:r>
            <a:r>
              <a:rPr lang="en-GB" sz="900" dirty="0">
                <a:cs typeface="Calibri"/>
              </a:rPr>
              <a:t> y math o </a:t>
            </a:r>
            <a:r>
              <a:rPr lang="en-GB" sz="900" dirty="0" err="1">
                <a:cs typeface="Calibri"/>
              </a:rPr>
              <a:t>gludiant</a:t>
            </a:r>
            <a:r>
              <a:rPr lang="en-GB" sz="900" dirty="0">
                <a:cs typeface="Calibri"/>
              </a:rPr>
              <a:t>, er </a:t>
            </a:r>
            <a:r>
              <a:rPr lang="en-GB" sz="900" dirty="0" err="1">
                <a:cs typeface="Calibri"/>
              </a:rPr>
              <a:t>enghraifft</a:t>
            </a:r>
            <a:r>
              <a:rPr lang="en-GB" sz="900" dirty="0">
                <a:cs typeface="Calibri"/>
              </a:rPr>
              <a:t> '</a:t>
            </a:r>
            <a:r>
              <a:rPr lang="en-GB" sz="900" dirty="0" err="1">
                <a:cs typeface="Calibri"/>
              </a:rPr>
              <a:t>pwy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sydd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wedi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cerdded</a:t>
            </a:r>
            <a:r>
              <a:rPr lang="en-GB" sz="900" dirty="0">
                <a:cs typeface="Calibri"/>
              </a:rPr>
              <a:t> neu </a:t>
            </a:r>
            <a:r>
              <a:rPr lang="en-GB" sz="900" dirty="0" err="1">
                <a:cs typeface="Calibri"/>
              </a:rPr>
              <a:t>ddod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ar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olwynion</a:t>
            </a:r>
            <a:r>
              <a:rPr lang="en-GB" sz="900" dirty="0">
                <a:cs typeface="Calibri"/>
              </a:rPr>
              <a:t> yr </a:t>
            </a:r>
            <a:r>
              <a:rPr lang="en-GB" sz="900" dirty="0" err="1">
                <a:cs typeface="Calibri"/>
              </a:rPr>
              <a:t>holl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ffordd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i'r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ysgol</a:t>
            </a:r>
            <a:r>
              <a:rPr lang="en-GB" sz="900" dirty="0">
                <a:cs typeface="Calibri"/>
              </a:rPr>
              <a:t>?' - </a:t>
            </a:r>
            <a:r>
              <a:rPr lang="en-GB" sz="900" dirty="0" err="1">
                <a:cs typeface="Calibri"/>
              </a:rPr>
              <a:t>gallwch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ddewis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pawb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sydd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â'u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dwylo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i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fyny</a:t>
            </a:r>
            <a:r>
              <a:rPr lang="en-GB" sz="900" dirty="0">
                <a:cs typeface="Calibri"/>
              </a:rPr>
              <a:t>. </a:t>
            </a:r>
            <a:r>
              <a:rPr lang="en-GB" sz="900" dirty="0" err="1">
                <a:cs typeface="Calibri"/>
              </a:rPr>
              <a:t>Ewch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drwy</a:t>
            </a:r>
            <a:r>
              <a:rPr lang="en-GB" sz="900" dirty="0">
                <a:cs typeface="Calibri"/>
              </a:rPr>
              <a:t> bob math o </a:t>
            </a:r>
            <a:r>
              <a:rPr lang="en-GB" sz="900" dirty="0" err="1">
                <a:cs typeface="Calibri"/>
              </a:rPr>
              <a:t>gludiant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nes</a:t>
            </a:r>
            <a:r>
              <a:rPr lang="en-GB" sz="900" dirty="0">
                <a:cs typeface="Calibri"/>
              </a:rPr>
              <a:t> bod </a:t>
            </a:r>
            <a:r>
              <a:rPr lang="en-GB" sz="900" dirty="0" err="1">
                <a:cs typeface="Calibri"/>
              </a:rPr>
              <a:t>taith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pawb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wedi'i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chofnodi</a:t>
            </a:r>
            <a:r>
              <a:rPr lang="en-GB" sz="900" dirty="0">
                <a:cs typeface="Calibri"/>
              </a:rPr>
              <a:t>. </a:t>
            </a:r>
          </a:p>
          <a:p>
            <a:pPr defTabSz="964418" rtl="0">
              <a:defRPr/>
            </a:pPr>
            <a:endParaRPr lang="en-GB" sz="900" dirty="0">
              <a:cs typeface="Calibri"/>
            </a:endParaRPr>
          </a:p>
          <a:p>
            <a:pPr defTabSz="964418" rtl="0">
              <a:defRPr/>
            </a:pPr>
            <a:r>
              <a:rPr lang="en-GB" sz="900" dirty="0" err="1">
                <a:cs typeface="Calibri"/>
              </a:rPr>
              <a:t>Mae'r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sleid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nesaf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yn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dangos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sut</a:t>
            </a:r>
            <a:r>
              <a:rPr lang="en-GB" sz="900" dirty="0">
                <a:cs typeface="Calibri"/>
              </a:rPr>
              <a:t> y </a:t>
            </a:r>
            <a:r>
              <a:rPr lang="en-GB" sz="900" dirty="0" err="1">
                <a:cs typeface="Calibri"/>
              </a:rPr>
              <a:t>gallwch</a:t>
            </a:r>
            <a:r>
              <a:rPr lang="en-GB" sz="900" dirty="0">
                <a:cs typeface="Calibri"/>
              </a:rPr>
              <a:t> chi weld pa </a:t>
            </a:r>
            <a:r>
              <a:rPr lang="en-GB" sz="900" dirty="0" err="1">
                <a:cs typeface="Calibri"/>
              </a:rPr>
              <a:t>ddosbarthiadau</a:t>
            </a:r>
            <a:r>
              <a:rPr lang="en-GB" sz="900" dirty="0">
                <a:cs typeface="Calibri"/>
              </a:rPr>
              <a:t> ac </a:t>
            </a:r>
            <a:r>
              <a:rPr lang="en-GB" sz="900" dirty="0" err="1">
                <a:cs typeface="Calibri"/>
              </a:rPr>
              <a:t>ysgolion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sy'n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cofnodi</a:t>
            </a:r>
            <a:r>
              <a:rPr lang="en-GB" sz="900" dirty="0">
                <a:cs typeface="Calibri"/>
              </a:rPr>
              <a:t> ac </a:t>
            </a:r>
            <a:r>
              <a:rPr lang="en-GB" sz="900" dirty="0" err="1">
                <a:cs typeface="Calibri"/>
              </a:rPr>
              <a:t>yn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gwneud</a:t>
            </a:r>
            <a:r>
              <a:rPr lang="en-GB" sz="900" dirty="0">
                <a:cs typeface="Calibri"/>
              </a:rPr>
              <a:t> y </a:t>
            </a:r>
            <a:r>
              <a:rPr lang="en-GB" sz="900" dirty="0" err="1">
                <a:cs typeface="Calibri"/>
              </a:rPr>
              <a:t>teithiau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mwyaf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llesol</a:t>
            </a:r>
            <a:r>
              <a:rPr lang="en-GB" sz="900" dirty="0">
                <a:cs typeface="Calibri"/>
              </a:rPr>
              <a:t>.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854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B2329-4EF9-A05F-5874-02C613C1F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65D64E-1140-899A-EB2B-E0FD2FFB9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FC861D-8AC3-F128-6A87-077E2577C0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4418" rtl="0">
              <a:defRPr/>
            </a:pPr>
            <a:r>
              <a:rPr lang="en-GB" sz="900" dirty="0">
                <a:cs typeface="Calibri"/>
              </a:rPr>
              <a:t>Mae hon </a:t>
            </a:r>
            <a:r>
              <a:rPr lang="en-GB" sz="900" dirty="0" err="1">
                <a:cs typeface="Calibri"/>
              </a:rPr>
              <a:t>yn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ffordd</a:t>
            </a:r>
            <a:r>
              <a:rPr lang="en-GB" sz="900" dirty="0">
                <a:cs typeface="Calibri"/>
              </a:rPr>
              <a:t> wych o </a:t>
            </a:r>
            <a:r>
              <a:rPr lang="en-GB" sz="900" dirty="0" err="1">
                <a:cs typeface="Calibri"/>
              </a:rPr>
              <a:t>gael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gystadleuaeth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iach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rhwng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dosbarthiadau</a:t>
            </a:r>
            <a:r>
              <a:rPr lang="en-GB" sz="900" dirty="0">
                <a:cs typeface="Calibri"/>
              </a:rPr>
              <a:t>, </a:t>
            </a:r>
            <a:r>
              <a:rPr lang="en-GB" sz="900" dirty="0" err="1">
                <a:cs typeface="Calibri"/>
              </a:rPr>
              <a:t>ond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hefyd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rhwng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ysgolion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yn</a:t>
            </a:r>
            <a:r>
              <a:rPr lang="en-GB" sz="900" dirty="0">
                <a:cs typeface="Calibri"/>
              </a:rPr>
              <a:t> yr </a:t>
            </a:r>
            <a:r>
              <a:rPr lang="en-GB" sz="900" dirty="0" err="1">
                <a:cs typeface="Calibri"/>
              </a:rPr>
              <a:t>ardal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leol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neu'n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genedlaethol</a:t>
            </a:r>
            <a:r>
              <a:rPr lang="en-GB" sz="900" dirty="0">
                <a:cs typeface="Calibri"/>
              </a:rPr>
              <a:t>! </a:t>
            </a:r>
          </a:p>
          <a:p>
            <a:pPr defTabSz="964418" rtl="0">
              <a:defRPr/>
            </a:pPr>
            <a:endParaRPr lang="en-GB" sz="900" dirty="0">
              <a:cs typeface="Calibri"/>
            </a:endParaRPr>
          </a:p>
          <a:p>
            <a:pPr defTabSz="964418" rtl="0">
              <a:defRPr/>
            </a:pPr>
            <a:r>
              <a:rPr lang="en-GB" sz="900" dirty="0" err="1">
                <a:cs typeface="Calibri"/>
              </a:rPr>
              <a:t>Gallwch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fynd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i'r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dudalen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trwy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glicio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ar</a:t>
            </a:r>
            <a:r>
              <a:rPr lang="en-GB" sz="900" dirty="0">
                <a:cs typeface="Calibri"/>
              </a:rPr>
              <a:t> y tab </a:t>
            </a:r>
            <a:r>
              <a:rPr lang="en-GB" sz="900" dirty="0" err="1">
                <a:cs typeface="Calibri"/>
              </a:rPr>
              <a:t>Dangosfwrdd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yn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ôl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ar</a:t>
            </a:r>
            <a:r>
              <a:rPr lang="en-GB" sz="900" dirty="0">
                <a:cs typeface="Calibri"/>
              </a:rPr>
              <a:t> y </a:t>
            </a:r>
            <a:r>
              <a:rPr lang="en-GB" sz="900" dirty="0" err="1">
                <a:cs typeface="Calibri"/>
              </a:rPr>
              <a:t>brif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dudalen</a:t>
            </a:r>
            <a:r>
              <a:rPr lang="en-GB" sz="900" dirty="0">
                <a:cs typeface="Calibri"/>
              </a:rPr>
              <a:t>. Yma </a:t>
            </a:r>
            <a:r>
              <a:rPr lang="en-GB" sz="900" dirty="0" err="1">
                <a:cs typeface="Calibri"/>
              </a:rPr>
              <a:t>gallwch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ddewis</a:t>
            </a:r>
            <a:r>
              <a:rPr lang="en-GB" sz="900" dirty="0">
                <a:cs typeface="Calibri"/>
              </a:rPr>
              <a:t> y 'tab </a:t>
            </a:r>
            <a:r>
              <a:rPr lang="en-GB" sz="900" dirty="0" err="1">
                <a:cs typeface="Calibri"/>
              </a:rPr>
              <a:t>dosbarth</a:t>
            </a:r>
            <a:r>
              <a:rPr lang="en-GB" sz="900" dirty="0">
                <a:cs typeface="Calibri"/>
              </a:rPr>
              <a:t>' </a:t>
            </a:r>
            <a:r>
              <a:rPr lang="en-GB" sz="900" dirty="0" err="1">
                <a:cs typeface="Calibri"/>
              </a:rPr>
              <a:t>i</a:t>
            </a:r>
            <a:r>
              <a:rPr lang="en-GB" sz="900" dirty="0">
                <a:cs typeface="Calibri"/>
              </a:rPr>
              <a:t> weld </a:t>
            </a:r>
            <a:r>
              <a:rPr lang="en-GB" sz="900" dirty="0" err="1">
                <a:cs typeface="Calibri"/>
              </a:rPr>
              <a:t>dosbarth</a:t>
            </a:r>
            <a:r>
              <a:rPr lang="en-GB" sz="900" dirty="0">
                <a:cs typeface="Calibri"/>
              </a:rPr>
              <a:t> y mis neu </a:t>
            </a:r>
            <a:r>
              <a:rPr lang="en-GB" sz="900" dirty="0" err="1">
                <a:cs typeface="Calibri"/>
              </a:rPr>
              <a:t>ddewis</a:t>
            </a:r>
            <a:r>
              <a:rPr lang="en-GB" sz="900" dirty="0">
                <a:cs typeface="Calibri"/>
              </a:rPr>
              <a:t> 'tab yr </a:t>
            </a:r>
            <a:r>
              <a:rPr lang="en-GB" sz="900" dirty="0" err="1">
                <a:cs typeface="Calibri"/>
              </a:rPr>
              <a:t>ysgol</a:t>
            </a:r>
            <a:r>
              <a:rPr lang="en-GB" sz="900" dirty="0">
                <a:cs typeface="Calibri"/>
              </a:rPr>
              <a:t>' </a:t>
            </a:r>
            <a:r>
              <a:rPr lang="en-GB" sz="900" dirty="0" err="1">
                <a:cs typeface="Calibri"/>
              </a:rPr>
              <a:t>i</a:t>
            </a:r>
            <a:r>
              <a:rPr lang="en-GB" sz="900" dirty="0">
                <a:cs typeface="Calibri"/>
              </a:rPr>
              <a:t> weld </a:t>
            </a:r>
            <a:r>
              <a:rPr lang="en-GB" sz="900" dirty="0" err="1">
                <a:cs typeface="Calibri"/>
              </a:rPr>
              <a:t>safle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eich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ysgol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ar</a:t>
            </a:r>
            <a:r>
              <a:rPr lang="en-GB" sz="900" dirty="0">
                <a:cs typeface="Calibri"/>
              </a:rPr>
              <a:t> y </a:t>
            </a:r>
            <a:r>
              <a:rPr lang="en-GB" sz="900" dirty="0" err="1">
                <a:cs typeface="Calibri"/>
              </a:rPr>
              <a:t>bwrdd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arweinwyr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lleol</a:t>
            </a:r>
            <a:r>
              <a:rPr lang="en-GB" sz="900" dirty="0">
                <a:cs typeface="Calibri"/>
              </a:rPr>
              <a:t> neu </a:t>
            </a:r>
            <a:r>
              <a:rPr lang="en-GB" sz="900" dirty="0" err="1">
                <a:cs typeface="Calibri"/>
              </a:rPr>
              <a:t>genedlaethol</a:t>
            </a:r>
            <a:r>
              <a:rPr lang="en-GB" sz="900" dirty="0">
                <a:cs typeface="Calibri"/>
              </a:rPr>
              <a:t>. </a:t>
            </a:r>
          </a:p>
          <a:p>
            <a:pPr defTabSz="964418" rtl="0">
              <a:defRPr/>
            </a:pPr>
            <a:endParaRPr lang="en-GB" sz="900" dirty="0">
              <a:cs typeface="Calibri"/>
            </a:endParaRPr>
          </a:p>
          <a:p>
            <a:pPr defTabSz="964418" rtl="0">
              <a:defRPr/>
            </a:pPr>
            <a:r>
              <a:rPr lang="en-GB" sz="900" dirty="0" err="1">
                <a:cs typeface="Calibri"/>
              </a:rPr>
              <a:t>Ar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wefan</a:t>
            </a:r>
            <a:r>
              <a:rPr lang="en-GB" sz="900" dirty="0">
                <a:cs typeface="Calibri"/>
              </a:rPr>
              <a:t> Living Streets, </a:t>
            </a:r>
            <a:r>
              <a:rPr lang="en-GB" sz="900" dirty="0" err="1">
                <a:cs typeface="Calibri"/>
              </a:rPr>
              <a:t>mae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tystysgrifau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ar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gael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gellir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dyfarnu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i'r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dosbarthiadau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mwyaf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actif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yn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ystod</a:t>
            </a:r>
            <a:r>
              <a:rPr lang="en-GB" sz="900" dirty="0">
                <a:cs typeface="Calibri"/>
              </a:rPr>
              <a:t> </a:t>
            </a:r>
            <a:r>
              <a:rPr lang="en-GB" sz="900" dirty="0" err="1">
                <a:cs typeface="Calibri"/>
              </a:rPr>
              <a:t>gwasanaethau</a:t>
            </a:r>
            <a:r>
              <a:rPr lang="en-GB" sz="900" dirty="0">
                <a:cs typeface="Calibri"/>
              </a:rPr>
              <a:t>!</a:t>
            </a:r>
          </a:p>
          <a:p>
            <a:pPr defTabSz="964418">
              <a:defRPr/>
            </a:pPr>
            <a:endParaRPr lang="en-US" sz="900" dirty="0">
              <a:cs typeface="Calibri"/>
            </a:endParaRPr>
          </a:p>
          <a:p>
            <a:pPr defTabSz="964418">
              <a:defRPr/>
            </a:pPr>
            <a:r>
              <a:rPr lang="en-US" sz="900" dirty="0" err="1">
                <a:cs typeface="Calibri"/>
              </a:rPr>
              <a:t>I’r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rhai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ohonych</a:t>
            </a:r>
            <a:r>
              <a:rPr lang="en-US" sz="900" dirty="0">
                <a:cs typeface="Calibri"/>
              </a:rPr>
              <a:t> chi </a:t>
            </a:r>
            <a:r>
              <a:rPr lang="en-US" sz="900" dirty="0" err="1">
                <a:cs typeface="Calibri"/>
              </a:rPr>
              <a:t>sy’n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caru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mathemateg</a:t>
            </a:r>
            <a:r>
              <a:rPr lang="en-US" sz="900" dirty="0">
                <a:cs typeface="Calibri"/>
              </a:rPr>
              <a:t>, </a:t>
            </a:r>
            <a:r>
              <a:rPr lang="en-US" sz="900" dirty="0" err="1">
                <a:cs typeface="Calibri"/>
              </a:rPr>
              <a:t>gallwch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gyfrifo</a:t>
            </a:r>
            <a:r>
              <a:rPr lang="en-US" sz="900" dirty="0">
                <a:cs typeface="Calibri"/>
              </a:rPr>
              <a:t> pa mor bell </a:t>
            </a:r>
            <a:r>
              <a:rPr lang="en-US" sz="900" dirty="0" err="1">
                <a:cs typeface="Calibri"/>
              </a:rPr>
              <a:t>o’ch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blaen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mae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dosbarthiadau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eraill</a:t>
            </a:r>
            <a:r>
              <a:rPr lang="en-US" sz="900" dirty="0">
                <a:cs typeface="Calibri"/>
              </a:rPr>
              <a:t> a </a:t>
            </a:r>
            <a:r>
              <a:rPr lang="en-US" sz="900" dirty="0" err="1">
                <a:cs typeface="Calibri"/>
              </a:rPr>
              <a:t>beth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sydd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angen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ei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wneud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i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ddal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fyny</a:t>
            </a:r>
            <a:r>
              <a:rPr lang="en-US" sz="900" dirty="0">
                <a:cs typeface="Calibri"/>
              </a:rPr>
              <a:t>. Gall </a:t>
            </a:r>
            <a:r>
              <a:rPr lang="en-US" sz="900" dirty="0" err="1">
                <a:cs typeface="Calibri"/>
              </a:rPr>
              <a:t>eich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athro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hyd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yn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oed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wirio</a:t>
            </a:r>
            <a:r>
              <a:rPr lang="en-US" sz="900" dirty="0">
                <a:cs typeface="Calibri"/>
              </a:rPr>
              <a:t> pa mor </a:t>
            </a:r>
            <a:r>
              <a:rPr lang="en-US" sz="900" dirty="0" err="1">
                <a:cs typeface="Calibri"/>
              </a:rPr>
              <a:t>dda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rydych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chi’n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gwneud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i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gymharu</a:t>
            </a:r>
            <a:r>
              <a:rPr lang="en-US" sz="900" dirty="0">
                <a:cs typeface="Calibri"/>
              </a:rPr>
              <a:t> ag </a:t>
            </a:r>
            <a:r>
              <a:rPr lang="en-US" sz="900" dirty="0" err="1">
                <a:cs typeface="Calibri"/>
              </a:rPr>
              <a:t>ysgolion</a:t>
            </a:r>
            <a:r>
              <a:rPr lang="en-US" sz="900" dirty="0">
                <a:cs typeface="Calibri"/>
              </a:rPr>
              <a:t> </a:t>
            </a:r>
            <a:r>
              <a:rPr lang="en-US" sz="900" dirty="0" err="1">
                <a:cs typeface="Calibri"/>
              </a:rPr>
              <a:t>eraill</a:t>
            </a:r>
            <a:r>
              <a:rPr lang="en-US" sz="900" dirty="0">
                <a:cs typeface="Calibri"/>
              </a:rPr>
              <a:t>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AD6959-F3E6-6830-1421-03253D9E0D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181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F758A-E2DC-F0EF-BD02-3D8B62530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41B021-C12D-8704-8BFF-76D688EF50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D5602F-F9CD-F432-5E9A-C7F20CC3E7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Nawr </a:t>
            </a:r>
            <a:r>
              <a:rPr lang="en-US" dirty="0" err="1"/>
              <a:t>yw'r</a:t>
            </a:r>
            <a:r>
              <a:rPr lang="en-US" dirty="0"/>
              <a:t> foment </a:t>
            </a:r>
            <a:r>
              <a:rPr lang="en-US" dirty="0" err="1"/>
              <a:t>rydych</a:t>
            </a:r>
            <a:r>
              <a:rPr lang="en-US" dirty="0"/>
              <a:t> chi </a:t>
            </a:r>
            <a:r>
              <a:rPr lang="en-US" dirty="0" err="1"/>
              <a:t>wedi</a:t>
            </a:r>
            <a:r>
              <a:rPr lang="en-US" dirty="0"/>
              <a:t> bod </a:t>
            </a:r>
            <a:r>
              <a:rPr lang="en-US" dirty="0" err="1"/>
              <a:t>yn</a:t>
            </a:r>
            <a:r>
              <a:rPr lang="en-US" dirty="0"/>
              <a:t> aros </a:t>
            </a:r>
            <a:r>
              <a:rPr lang="en-US" dirty="0" err="1"/>
              <a:t>amdani</a:t>
            </a:r>
            <a:r>
              <a:rPr lang="en-US" dirty="0"/>
              <a:t>...... y </a:t>
            </a:r>
            <a:r>
              <a:rPr lang="en-US" dirty="0" err="1"/>
              <a:t>bathodynnau</a:t>
            </a:r>
            <a:r>
              <a:rPr lang="en-US" dirty="0"/>
              <a:t>! Y thema </a:t>
            </a:r>
            <a:r>
              <a:rPr lang="en-US" dirty="0" err="1"/>
              <a:t>eleni</a:t>
            </a:r>
            <a:r>
              <a:rPr lang="en-US" dirty="0"/>
              <a:t> </a:t>
            </a:r>
            <a:r>
              <a:rPr lang="en-US" dirty="0" err="1"/>
              <a:t>yw</a:t>
            </a:r>
            <a:r>
              <a:rPr lang="en-US" dirty="0"/>
              <a:t> </a:t>
            </a:r>
            <a:r>
              <a:rPr lang="en-US" b="1" dirty="0" err="1"/>
              <a:t>Cerdded</a:t>
            </a:r>
            <a:r>
              <a:rPr lang="en-US" b="1" dirty="0"/>
              <a:t> y </a:t>
            </a:r>
            <a:r>
              <a:rPr lang="en-US" b="1" dirty="0" err="1"/>
              <a:t>Synhwyrau</a:t>
            </a:r>
            <a:r>
              <a:rPr lang="en-US" b="1" dirty="0"/>
              <a:t>. </a:t>
            </a:r>
            <a:r>
              <a:rPr lang="en-US" b="1" dirty="0" err="1"/>
              <a:t>Mae’r</a:t>
            </a:r>
            <a:r>
              <a:rPr lang="en-US" b="1" dirty="0"/>
              <a:t> </a:t>
            </a:r>
            <a:r>
              <a:rPr lang="en-US" b="1" dirty="0" err="1"/>
              <a:t>bathodynnau</a:t>
            </a:r>
            <a:r>
              <a:rPr lang="en-US" b="1" dirty="0"/>
              <a:t> </a:t>
            </a:r>
            <a:r>
              <a:rPr lang="en-US" b="1" dirty="0" err="1"/>
              <a:t>yn</a:t>
            </a:r>
            <a:r>
              <a:rPr lang="en-US" b="1" dirty="0"/>
              <a:t> </a:t>
            </a:r>
            <a:r>
              <a:rPr lang="en-US" b="1" dirty="0" err="1"/>
              <a:t>dangos</a:t>
            </a:r>
            <a:r>
              <a:rPr lang="en-US" b="1" dirty="0"/>
              <a:t> </a:t>
            </a:r>
            <a:r>
              <a:rPr lang="en-US" b="1" dirty="0" err="1"/>
              <a:t>pethau</a:t>
            </a:r>
            <a:r>
              <a:rPr lang="en-US" b="1" dirty="0"/>
              <a:t> y </a:t>
            </a:r>
            <a:r>
              <a:rPr lang="en-US" b="1" dirty="0" err="1"/>
              <a:t>dywedodd</a:t>
            </a:r>
            <a:r>
              <a:rPr lang="en-US" b="1" dirty="0"/>
              <a:t> plant y </a:t>
            </a:r>
            <a:r>
              <a:rPr lang="en-US" b="1" dirty="0" err="1"/>
              <a:t>gallent</a:t>
            </a:r>
            <a:r>
              <a:rPr lang="en-US" b="1" dirty="0"/>
              <a:t> </a:t>
            </a:r>
            <a:r>
              <a:rPr lang="en-US" b="1" dirty="0" err="1"/>
              <a:t>eu</a:t>
            </a:r>
            <a:r>
              <a:rPr lang="en-US" b="1" dirty="0"/>
              <a:t> </a:t>
            </a:r>
            <a:r>
              <a:rPr lang="en-US" b="1" dirty="0" err="1"/>
              <a:t>gweld</a:t>
            </a:r>
            <a:r>
              <a:rPr lang="en-US" b="1" dirty="0"/>
              <a:t>, </a:t>
            </a:r>
            <a:r>
              <a:rPr lang="en-US" b="1" dirty="0" err="1"/>
              <a:t>clywed</a:t>
            </a:r>
            <a:r>
              <a:rPr lang="en-US" b="1" dirty="0"/>
              <a:t>, </a:t>
            </a:r>
            <a:r>
              <a:rPr lang="en-US" b="1" dirty="0" err="1"/>
              <a:t>cyffwrdd</a:t>
            </a:r>
            <a:r>
              <a:rPr lang="en-US" b="1" dirty="0"/>
              <a:t>, </a:t>
            </a:r>
            <a:r>
              <a:rPr lang="en-US" b="1" dirty="0" err="1"/>
              <a:t>blasu</a:t>
            </a:r>
            <a:r>
              <a:rPr lang="en-US" b="1" dirty="0"/>
              <a:t>, neu </a:t>
            </a:r>
            <a:r>
              <a:rPr lang="en-US" b="1" dirty="0" err="1"/>
              <a:t>arogli</a:t>
            </a:r>
            <a:r>
              <a:rPr lang="en-US" b="1" dirty="0"/>
              <a:t> </a:t>
            </a:r>
            <a:r>
              <a:rPr lang="en-US" b="1" dirty="0" err="1"/>
              <a:t>ar</a:t>
            </a:r>
            <a:r>
              <a:rPr lang="en-US" b="1" dirty="0"/>
              <a:t> </a:t>
            </a:r>
            <a:r>
              <a:rPr lang="en-US" b="1" dirty="0" err="1"/>
              <a:t>eu</a:t>
            </a:r>
            <a:r>
              <a:rPr lang="en-US" b="1" dirty="0"/>
              <a:t> </a:t>
            </a:r>
            <a:r>
              <a:rPr lang="en-US" b="1" dirty="0" err="1"/>
              <a:t>teithiau</a:t>
            </a:r>
            <a:r>
              <a:rPr lang="en-US" b="1" dirty="0"/>
              <a:t> </a:t>
            </a:r>
            <a:r>
              <a:rPr lang="en-US" b="1" dirty="0" err="1"/>
              <a:t>i'r</a:t>
            </a:r>
            <a:r>
              <a:rPr lang="en-US" b="1" dirty="0"/>
              <a:t> </a:t>
            </a:r>
            <a:r>
              <a:rPr lang="en-US" b="1" dirty="0" err="1"/>
              <a:t>ysgol</a:t>
            </a:r>
            <a:r>
              <a:rPr lang="en-US" b="1" dirty="0"/>
              <a:t>.</a:t>
            </a:r>
            <a:endParaRPr lang="en-US" dirty="0"/>
          </a:p>
          <a:p>
            <a:r>
              <a:rPr lang="en-US" dirty="0" err="1"/>
              <a:t>Mae'r</a:t>
            </a:r>
            <a:r>
              <a:rPr lang="en-US" dirty="0"/>
              <a:t> </a:t>
            </a:r>
            <a:r>
              <a:rPr lang="en-US" dirty="0" err="1"/>
              <a:t>bathodynnau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gyd</a:t>
            </a:r>
            <a:r>
              <a:rPr lang="en-US" dirty="0"/>
              <a:t> </a:t>
            </a:r>
            <a:r>
              <a:rPr lang="en-US" dirty="0" err="1"/>
              <a:t>wedi</a:t>
            </a:r>
            <a:r>
              <a:rPr lang="en-US" dirty="0"/>
              <a:t> </a:t>
            </a:r>
            <a:r>
              <a:rPr lang="en-US" dirty="0" err="1"/>
              <a:t>cael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dylunio</a:t>
            </a:r>
            <a:r>
              <a:rPr lang="en-US" dirty="0"/>
              <a:t> </a:t>
            </a:r>
            <a:r>
              <a:rPr lang="en-US" dirty="0" err="1"/>
              <a:t>gan</a:t>
            </a:r>
            <a:r>
              <a:rPr lang="en-US" dirty="0"/>
              <a:t> </a:t>
            </a:r>
            <a:r>
              <a:rPr lang="en-US" dirty="0" err="1"/>
              <a:t>blant</a:t>
            </a:r>
            <a:r>
              <a:rPr lang="en-US" dirty="0"/>
              <a:t> a </a:t>
            </a:r>
            <a:r>
              <a:rPr lang="en-US" dirty="0" err="1"/>
              <a:t>gymerodd</a:t>
            </a:r>
            <a:r>
              <a:rPr lang="en-US" dirty="0"/>
              <a:t> ran </a:t>
            </a:r>
            <a:r>
              <a:rPr lang="en-US" dirty="0" err="1"/>
              <a:t>yn</a:t>
            </a:r>
            <a:r>
              <a:rPr lang="en-US" dirty="0"/>
              <a:t> her WOW y </a:t>
            </a:r>
            <a:r>
              <a:rPr lang="en-US" dirty="0" err="1"/>
              <a:t>llynedd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Nawr, </a:t>
            </a:r>
            <a:r>
              <a:rPr lang="en-US" dirty="0" err="1"/>
              <a:t>edrychwch</a:t>
            </a:r>
            <a:r>
              <a:rPr lang="en-US" dirty="0"/>
              <a:t> a </a:t>
            </a:r>
            <a:r>
              <a:rPr lang="en-US" dirty="0" err="1"/>
              <a:t>phenderfynwch</a:t>
            </a:r>
            <a:r>
              <a:rPr lang="en-US" dirty="0"/>
              <a:t> pa un </a:t>
            </a:r>
            <a:r>
              <a:rPr lang="en-US" dirty="0" err="1"/>
              <a:t>yw</a:t>
            </a:r>
            <a:r>
              <a:rPr lang="en-US" dirty="0"/>
              <a:t> </a:t>
            </a:r>
            <a:r>
              <a:rPr lang="en-US" dirty="0" err="1"/>
              <a:t>eich</a:t>
            </a:r>
            <a:r>
              <a:rPr lang="en-US" dirty="0"/>
              <a:t> </a:t>
            </a:r>
            <a:r>
              <a:rPr lang="en-US" dirty="0" err="1"/>
              <a:t>ffefryn</a:t>
            </a:r>
            <a:r>
              <a:rPr lang="en-US" dirty="0"/>
              <a:t>. </a:t>
            </a:r>
            <a:r>
              <a:rPr lang="en-US" dirty="0" err="1"/>
              <a:t>Mewn</a:t>
            </a:r>
            <a:r>
              <a:rPr lang="en-US" dirty="0"/>
              <a:t> </a:t>
            </a:r>
            <a:r>
              <a:rPr lang="en-US" dirty="0" err="1"/>
              <a:t>eiliad</a:t>
            </a:r>
            <a:r>
              <a:rPr lang="en-US" dirty="0"/>
              <a:t>, gall </a:t>
            </a:r>
            <a:r>
              <a:rPr lang="en-US" dirty="0" err="1"/>
              <a:t>eich</a:t>
            </a:r>
            <a:r>
              <a:rPr lang="en-US" dirty="0"/>
              <a:t> </a:t>
            </a:r>
            <a:r>
              <a:rPr lang="en-US" dirty="0" err="1"/>
              <a:t>athro</a:t>
            </a:r>
            <a:r>
              <a:rPr lang="en-US" dirty="0"/>
              <a:t> </a:t>
            </a:r>
            <a:r>
              <a:rPr lang="en-US" dirty="0" err="1"/>
              <a:t>alw</a:t>
            </a:r>
            <a:r>
              <a:rPr lang="en-US" dirty="0"/>
              <a:t> </a:t>
            </a:r>
            <a:r>
              <a:rPr lang="en-US" dirty="0" err="1"/>
              <a:t>pob</a:t>
            </a:r>
            <a:r>
              <a:rPr lang="en-US" dirty="0"/>
              <a:t> </a:t>
            </a:r>
            <a:r>
              <a:rPr lang="en-US" dirty="0" err="1"/>
              <a:t>bathodyn</a:t>
            </a:r>
            <a:r>
              <a:rPr lang="en-US" dirty="0"/>
              <a:t> </a:t>
            </a:r>
            <a:r>
              <a:rPr lang="en-US" dirty="0" err="1"/>
              <a:t>fesul</a:t>
            </a:r>
            <a:r>
              <a:rPr lang="en-US" dirty="0"/>
              <a:t> mis, </a:t>
            </a:r>
            <a:r>
              <a:rPr lang="en-US" dirty="0" err="1"/>
              <a:t>yna</a:t>
            </a:r>
            <a:r>
              <a:rPr lang="en-US" dirty="0"/>
              <a:t> </a:t>
            </a:r>
            <a:r>
              <a:rPr lang="en-US" dirty="0" err="1"/>
              <a:t>rhowch</a:t>
            </a:r>
            <a:r>
              <a:rPr lang="en-US" dirty="0"/>
              <a:t> </a:t>
            </a:r>
            <a:r>
              <a:rPr lang="en-US" dirty="0" err="1"/>
              <a:t>eich</a:t>
            </a:r>
            <a:r>
              <a:rPr lang="en-US" dirty="0"/>
              <a:t> </a:t>
            </a:r>
            <a:r>
              <a:rPr lang="en-US" dirty="0" err="1"/>
              <a:t>llaw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fyny</a:t>
            </a:r>
            <a:r>
              <a:rPr lang="en-US" dirty="0"/>
              <a:t> pan </a:t>
            </a:r>
            <a:r>
              <a:rPr lang="en-US" dirty="0" err="1"/>
              <a:t>mae</a:t>
            </a:r>
            <a:r>
              <a:rPr lang="en-US" dirty="0"/>
              <a:t> </a:t>
            </a:r>
            <a:r>
              <a:rPr lang="en-US" dirty="0" err="1"/>
              <a:t>nhw’n</a:t>
            </a:r>
            <a:r>
              <a:rPr lang="en-US" dirty="0"/>
              <a:t> </a:t>
            </a:r>
            <a:r>
              <a:rPr lang="en-US" dirty="0" err="1"/>
              <a:t>galw</a:t>
            </a:r>
            <a:r>
              <a:rPr lang="en-US" dirty="0"/>
              <a:t> </a:t>
            </a:r>
            <a:r>
              <a:rPr lang="en-US" dirty="0" err="1"/>
              <a:t>eich</a:t>
            </a:r>
            <a:r>
              <a:rPr lang="en-US" dirty="0"/>
              <a:t> </a:t>
            </a:r>
            <a:r>
              <a:rPr lang="en-US" dirty="0" err="1"/>
              <a:t>ffefryn</a:t>
            </a:r>
            <a:r>
              <a:rPr lang="en-US" dirty="0"/>
              <a:t>. </a:t>
            </a:r>
            <a:endParaRPr lang="en-GB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15406-A5FC-25EF-76D6-27AF57A4D6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556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Nawr, gad I </a:t>
            </a:r>
            <a:r>
              <a:rPr lang="en-GB" dirty="0" err="1"/>
              <a:t>ni</a:t>
            </a:r>
            <a:r>
              <a:rPr lang="en-GB" dirty="0"/>
              <a:t> weld be </a:t>
            </a:r>
            <a:r>
              <a:rPr lang="en-GB" dirty="0" err="1"/>
              <a:t>ydych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cofio</a:t>
            </a:r>
            <a:r>
              <a:rPr lang="en-GB" dirty="0"/>
              <a:t> </a:t>
            </a:r>
            <a:r>
              <a:rPr lang="en-GB" dirty="0" err="1"/>
              <a:t>drwy</a:t>
            </a:r>
            <a:r>
              <a:rPr lang="en-GB" dirty="0"/>
              <a:t> </a:t>
            </a:r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cynnig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y </a:t>
            </a:r>
            <a:r>
              <a:rPr lang="en-GB" dirty="0" err="1"/>
              <a:t>dudalen</a:t>
            </a:r>
            <a:r>
              <a:rPr lang="en-GB" dirty="0"/>
              <a:t> </a:t>
            </a:r>
            <a:r>
              <a:rPr lang="en-GB" dirty="0" err="1"/>
              <a:t>cwis</a:t>
            </a:r>
            <a:r>
              <a:rPr lang="en-GB" dirty="0"/>
              <a:t> </a:t>
            </a:r>
            <a:r>
              <a:rPr lang="en-GB" dirty="0" err="1"/>
              <a:t>yma</a:t>
            </a:r>
            <a:r>
              <a:rPr lang="en-GB" dirty="0"/>
              <a:t>!</a:t>
            </a:r>
          </a:p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E9CC8A5-46B7-4454-8F18-F4CD877A2BA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4240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Y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cyfan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sydd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ar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ôl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i'w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ddweud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yw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ceisiwch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gofio'r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holl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resymau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gwych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y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wnaethoch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chi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ddod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o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hyd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iddynt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dros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gerdded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yn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ystod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y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cwis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Gallaf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sicrhau'r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mwyaf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y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byddwch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chi'n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cerdded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sgwtera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neu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beicio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i'r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ysgol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– y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gorau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bydd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eich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diwrnod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a'r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rhai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o'ch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cwmpas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</a:p>
          <a:p>
            <a:pPr rtl="0" fontAlgn="base"/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​</a:t>
            </a:r>
          </a:p>
          <a:p>
            <a:pPr rtl="0" fontAlgn="base"/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Rydych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chi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nawr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yn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barod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ddechrau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ar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eich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her.</a:t>
            </a:r>
          </a:p>
          <a:p>
            <a:pPr rtl="0" fontAlgn="base"/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</a:p>
          <a:p>
            <a:pPr rtl="0" fontAlgn="base"/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Pob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lwc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a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gobeithio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y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byddwch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chi'n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mwynhau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bod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yn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actif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ac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ennill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llawer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 o </a:t>
            </a:r>
            <a:r>
              <a:rPr lang="en-GB" sz="13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fathodynnau</a:t>
            </a:r>
            <a:r>
              <a:rPr lang="en-GB" sz="1300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n-GB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583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Diolch am </a:t>
            </a:r>
            <a:r>
              <a:rPr lang="en-GB" dirty="0" err="1"/>
              <a:t>wrando</a:t>
            </a:r>
            <a:r>
              <a:rPr lang="en-GB" dirty="0"/>
              <a:t>. </a:t>
            </a:r>
            <a:r>
              <a:rPr lang="en-GB" dirty="0" err="1"/>
              <a:t>Rydym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gobeithio</a:t>
            </a:r>
            <a:r>
              <a:rPr lang="en-GB" dirty="0"/>
              <a:t> </a:t>
            </a:r>
            <a:r>
              <a:rPr lang="en-GB" dirty="0" err="1"/>
              <a:t>eich</a:t>
            </a:r>
            <a:r>
              <a:rPr lang="en-GB" dirty="0"/>
              <a:t> bod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mwynhau</a:t>
            </a:r>
            <a:r>
              <a:rPr lang="en-GB" dirty="0"/>
              <a:t> yr her WOW a </a:t>
            </a:r>
            <a:r>
              <a:rPr lang="en-GB" dirty="0" err="1"/>
              <a:t>cerdded</a:t>
            </a:r>
            <a:r>
              <a:rPr lang="en-GB" dirty="0"/>
              <a:t> </a:t>
            </a:r>
            <a:r>
              <a:rPr lang="en-GB" dirty="0" err="1"/>
              <a:t>pob</a:t>
            </a:r>
            <a:r>
              <a:rPr lang="en-GB" dirty="0"/>
              <a:t> </a:t>
            </a:r>
            <a:r>
              <a:rPr lang="en-GB" dirty="0" err="1"/>
              <a:t>dydd</a:t>
            </a:r>
            <a:r>
              <a:rPr lang="en-GB" dirty="0"/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047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21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6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62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65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64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39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96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8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5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8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55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494B3-9D20-47EE-AA40-37274A6C7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581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sv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audio" Target="../media/media2.m4a"/><Relationship Id="rId7" Type="http://schemas.openxmlformats.org/officeDocument/2006/relationships/image" Target="../media/image8.png"/><Relationship Id="rId2" Type="http://schemas.microsoft.com/office/2007/relationships/media" Target="../media/media2.m4a"/><Relationship Id="rId1" Type="http://schemas.openxmlformats.org/officeDocument/2006/relationships/video" Target="https://www.youtube.com/embed/pzFS575lXRg?feature=oembed" TargetMode="External"/><Relationship Id="rId6" Type="http://schemas.openxmlformats.org/officeDocument/2006/relationships/hyperlink" Target="https://www.youtube.com/watch?v=uu-5IxzCKMk" TargetMode="External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7.sv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7.sv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audio" Target="../media/media4.m4a"/><Relationship Id="rId7" Type="http://schemas.openxmlformats.org/officeDocument/2006/relationships/image" Target="../media/image6.png"/><Relationship Id="rId2" Type="http://schemas.microsoft.com/office/2007/relationships/media" Target="../media/media4.m4a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4.gif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sv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5.gif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sv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7.svg"/><Relationship Id="rId2" Type="http://schemas.openxmlformats.org/officeDocument/2006/relationships/audio" Target="../media/media7.m4a"/><Relationship Id="rId16" Type="http://schemas.openxmlformats.org/officeDocument/2006/relationships/image" Target="../media/image6.png"/><Relationship Id="rId1" Type="http://schemas.microsoft.com/office/2007/relationships/media" Target="../media/media7.m4a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sv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8.png"/><Relationship Id="rId5" Type="http://schemas.openxmlformats.org/officeDocument/2006/relationships/hyperlink" Target="https://www.traveltracker.org.uk/" TargetMode="Externa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://www.traveltracker.org.uk/" TargetMode="Externa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hyperlink" Target="http://www.livingstreets.org.uk/wowlaunch" TargetMode="External"/><Relationship Id="rId5" Type="http://schemas.openxmlformats.org/officeDocument/2006/relationships/image" Target="../media/image29.jpe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931725-B13B-A61B-1D9E-D461F7582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75" y="-1"/>
            <a:ext cx="12300040" cy="723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56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57D07C-6AF3-03BE-B0A1-1A5D02D69C75}"/>
              </a:ext>
            </a:extLst>
          </p:cNvPr>
          <p:cNvSpPr/>
          <p:nvPr/>
        </p:nvSpPr>
        <p:spPr>
          <a:xfrm>
            <a:off x="2495388" y="2345714"/>
            <a:ext cx="7376118" cy="27686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13EDD-4CC6-46B2-9234-714DCCF25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7005" y="2438466"/>
            <a:ext cx="7222425" cy="2587848"/>
          </a:xfrm>
        </p:spPr>
        <p:txBody>
          <a:bodyPr vert="horz" lIns="68580" tIns="34291" rIns="68580" bIns="34291" rtlCol="0" anchor="ctr">
            <a:noAutofit/>
          </a:bodyPr>
          <a:lstStyle/>
          <a:p>
            <a:pPr marL="0" indent="0" algn="ctr">
              <a:spcBef>
                <a:spcPts val="3000"/>
              </a:spcBef>
              <a:buNone/>
            </a:pPr>
            <a:r>
              <a:rPr lang="en-US" dirty="0">
                <a:latin typeface="Arial"/>
                <a:ea typeface="Calibri"/>
                <a:cs typeface="Arial"/>
              </a:rPr>
              <a:t>Helo, </a:t>
            </a:r>
            <a:r>
              <a:rPr lang="cy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 yw Living Streets, yr elusen yn y DU ar gyfer cerdded bob dydd.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3000"/>
              </a:spcBef>
              <a:buNone/>
            </a:pPr>
            <a:r>
              <a:rPr lang="en-US" dirty="0" err="1">
                <a:latin typeface="Arial"/>
                <a:ea typeface="Calibri"/>
                <a:cs typeface="Arial"/>
              </a:rPr>
              <a:t>Rydym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en-US" dirty="0" err="1">
                <a:latin typeface="Arial"/>
                <a:ea typeface="Calibri"/>
                <a:cs typeface="Arial"/>
              </a:rPr>
              <a:t>yn</a:t>
            </a:r>
            <a:r>
              <a:rPr lang="en-US" dirty="0">
                <a:latin typeface="Arial"/>
                <a:ea typeface="Calibri"/>
                <a:cs typeface="Arial"/>
              </a:rPr>
              <a:t> </a:t>
            </a:r>
            <a:r>
              <a:rPr lang="cy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edrych ymlaen at weld faint ohonoch chi sy'n cerdded neu'n teithio'n llesol i'r ysgol!</a:t>
            </a:r>
            <a:endParaRPr lang="en-GB" dirty="0">
              <a:effectLst/>
              <a:latin typeface="Arial"/>
              <a:ea typeface="Calibri"/>
              <a:cs typeface="Arial"/>
            </a:endParaRPr>
          </a:p>
        </p:txBody>
      </p:sp>
      <p:sp>
        <p:nvSpPr>
          <p:cNvPr id="26" name="Star: 5 Points 25">
            <a:extLst>
              <a:ext uri="{FF2B5EF4-FFF2-40B4-BE49-F238E27FC236}">
                <a16:creationId xmlns:a16="http://schemas.microsoft.com/office/drawing/2014/main" id="{3ED4604F-4469-3882-5C0B-D57B23B03A22}"/>
              </a:ext>
            </a:extLst>
          </p:cNvPr>
          <p:cNvSpPr/>
          <p:nvPr/>
        </p:nvSpPr>
        <p:spPr>
          <a:xfrm>
            <a:off x="8356797" y="772187"/>
            <a:ext cx="385352" cy="387395"/>
          </a:xfrm>
          <a:prstGeom prst="star5">
            <a:avLst>
              <a:gd name="adj" fmla="val 21233"/>
              <a:gd name="hf" fmla="val 105146"/>
              <a:gd name="vf" fmla="val 110557"/>
            </a:avLst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Star: 5 Points 26">
            <a:extLst>
              <a:ext uri="{FF2B5EF4-FFF2-40B4-BE49-F238E27FC236}">
                <a16:creationId xmlns:a16="http://schemas.microsoft.com/office/drawing/2014/main" id="{45D2B8A5-6F41-65B9-69E4-2753EF90DB18}"/>
              </a:ext>
            </a:extLst>
          </p:cNvPr>
          <p:cNvSpPr/>
          <p:nvPr/>
        </p:nvSpPr>
        <p:spPr>
          <a:xfrm>
            <a:off x="8351842" y="5684924"/>
            <a:ext cx="385352" cy="387395"/>
          </a:xfrm>
          <a:prstGeom prst="star5">
            <a:avLst>
              <a:gd name="adj" fmla="val 23368"/>
              <a:gd name="hf" fmla="val 105146"/>
              <a:gd name="vf" fmla="val 110557"/>
            </a:avLst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Star: 5 Points 28">
            <a:extLst>
              <a:ext uri="{FF2B5EF4-FFF2-40B4-BE49-F238E27FC236}">
                <a16:creationId xmlns:a16="http://schemas.microsoft.com/office/drawing/2014/main" id="{55C7AF25-4BBD-4564-1079-FE575F91ADFC}"/>
              </a:ext>
            </a:extLst>
          </p:cNvPr>
          <p:cNvSpPr/>
          <p:nvPr/>
        </p:nvSpPr>
        <p:spPr>
          <a:xfrm>
            <a:off x="1295543" y="1829895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Star: 5 Points 29">
            <a:extLst>
              <a:ext uri="{FF2B5EF4-FFF2-40B4-BE49-F238E27FC236}">
                <a16:creationId xmlns:a16="http://schemas.microsoft.com/office/drawing/2014/main" id="{9C5818CD-6F96-7739-5B75-6B018C1A0148}"/>
              </a:ext>
            </a:extLst>
          </p:cNvPr>
          <p:cNvSpPr/>
          <p:nvPr/>
        </p:nvSpPr>
        <p:spPr>
          <a:xfrm>
            <a:off x="2861803" y="615014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tar: 5 Points 30">
            <a:extLst>
              <a:ext uri="{FF2B5EF4-FFF2-40B4-BE49-F238E27FC236}">
                <a16:creationId xmlns:a16="http://schemas.microsoft.com/office/drawing/2014/main" id="{2DA74A07-8F8E-9FEF-E748-41637FFA0F69}"/>
              </a:ext>
            </a:extLst>
          </p:cNvPr>
          <p:cNvSpPr/>
          <p:nvPr/>
        </p:nvSpPr>
        <p:spPr>
          <a:xfrm>
            <a:off x="1923322" y="2750965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Star: 5 Points 31">
            <a:extLst>
              <a:ext uri="{FF2B5EF4-FFF2-40B4-BE49-F238E27FC236}">
                <a16:creationId xmlns:a16="http://schemas.microsoft.com/office/drawing/2014/main" id="{D4AA851C-5E78-8E70-92FE-FA2FC2A72F6C}"/>
              </a:ext>
            </a:extLst>
          </p:cNvPr>
          <p:cNvSpPr/>
          <p:nvPr/>
        </p:nvSpPr>
        <p:spPr>
          <a:xfrm>
            <a:off x="9853584" y="5613014"/>
            <a:ext cx="385352" cy="387395"/>
          </a:xfrm>
          <a:prstGeom prst="star5">
            <a:avLst>
              <a:gd name="adj" fmla="val 0"/>
              <a:gd name="hf" fmla="val 105146"/>
              <a:gd name="vf" fmla="val 110557"/>
            </a:avLst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tar: 5 Points 32">
            <a:extLst>
              <a:ext uri="{FF2B5EF4-FFF2-40B4-BE49-F238E27FC236}">
                <a16:creationId xmlns:a16="http://schemas.microsoft.com/office/drawing/2014/main" id="{56D1110B-D25B-1B9C-D931-46D35B987C8F}"/>
              </a:ext>
            </a:extLst>
          </p:cNvPr>
          <p:cNvSpPr/>
          <p:nvPr/>
        </p:nvSpPr>
        <p:spPr>
          <a:xfrm>
            <a:off x="11454779" y="2169287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Star: 5 Points 34">
            <a:extLst>
              <a:ext uri="{FF2B5EF4-FFF2-40B4-BE49-F238E27FC236}">
                <a16:creationId xmlns:a16="http://schemas.microsoft.com/office/drawing/2014/main" id="{1F1A90BD-E92E-7E91-1A2C-8E8F0BC0B3D7}"/>
              </a:ext>
            </a:extLst>
          </p:cNvPr>
          <p:cNvSpPr/>
          <p:nvPr/>
        </p:nvSpPr>
        <p:spPr>
          <a:xfrm>
            <a:off x="175318" y="4364361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Star: 5 Points 35">
            <a:extLst>
              <a:ext uri="{FF2B5EF4-FFF2-40B4-BE49-F238E27FC236}">
                <a16:creationId xmlns:a16="http://schemas.microsoft.com/office/drawing/2014/main" id="{57ECBC6C-16B8-7D99-10DD-C15F613712A8}"/>
              </a:ext>
            </a:extLst>
          </p:cNvPr>
          <p:cNvSpPr/>
          <p:nvPr/>
        </p:nvSpPr>
        <p:spPr>
          <a:xfrm>
            <a:off x="1545230" y="226571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ECDE8BB1-8B88-E859-21C2-9A27CDA53F1C}"/>
              </a:ext>
            </a:extLst>
          </p:cNvPr>
          <p:cNvSpPr/>
          <p:nvPr/>
        </p:nvSpPr>
        <p:spPr>
          <a:xfrm>
            <a:off x="6102766" y="618099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FE107A07-EE02-7249-DAFC-3D06E4E48164}"/>
              </a:ext>
            </a:extLst>
          </p:cNvPr>
          <p:cNvSpPr/>
          <p:nvPr/>
        </p:nvSpPr>
        <p:spPr>
          <a:xfrm>
            <a:off x="5005817" y="6003546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2213580A-D835-A46D-D463-70553C1FD18C}"/>
              </a:ext>
            </a:extLst>
          </p:cNvPr>
          <p:cNvSpPr/>
          <p:nvPr/>
        </p:nvSpPr>
        <p:spPr>
          <a:xfrm>
            <a:off x="7198326" y="227376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5980F480-AF48-8C99-5800-3D60A2EA753E}"/>
              </a:ext>
            </a:extLst>
          </p:cNvPr>
          <p:cNvSpPr/>
          <p:nvPr/>
        </p:nvSpPr>
        <p:spPr>
          <a:xfrm>
            <a:off x="4270888" y="421572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68BA386A-B166-12A9-E5D5-0A42A36EAD31}"/>
              </a:ext>
            </a:extLst>
          </p:cNvPr>
          <p:cNvSpPr/>
          <p:nvPr/>
        </p:nvSpPr>
        <p:spPr>
          <a:xfrm>
            <a:off x="6057254" y="5560186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25E154-F482-00CE-2F71-866E967BF13D}"/>
              </a:ext>
            </a:extLst>
          </p:cNvPr>
          <p:cNvSpPr txBox="1"/>
          <p:nvPr/>
        </p:nvSpPr>
        <p:spPr>
          <a:xfrm>
            <a:off x="2492684" y="1511196"/>
            <a:ext cx="7372811" cy="707886"/>
          </a:xfrm>
          <a:prstGeom prst="rect">
            <a:avLst/>
          </a:prstGeom>
          <a:solidFill>
            <a:srgbClr val="DF199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GB" sz="4000" b="1" dirty="0">
                <a:latin typeface="Arial"/>
                <a:cs typeface="Arial"/>
              </a:rPr>
              <a:t>CROESO I WOW</a:t>
            </a:r>
          </a:p>
        </p:txBody>
      </p: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641DACBF-358E-1508-BD65-8966C237A651}"/>
              </a:ext>
            </a:extLst>
          </p:cNvPr>
          <p:cNvSpPr/>
          <p:nvPr/>
        </p:nvSpPr>
        <p:spPr>
          <a:xfrm>
            <a:off x="9099758" y="748088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1360D228-25D6-E15B-0DCE-D59EB2917CFD}"/>
              </a:ext>
            </a:extLst>
          </p:cNvPr>
          <p:cNvSpPr/>
          <p:nvPr/>
        </p:nvSpPr>
        <p:spPr>
          <a:xfrm>
            <a:off x="7395057" y="6194404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05E6964E-DA52-7790-D1DA-F19BD12C3E38}"/>
              </a:ext>
            </a:extLst>
          </p:cNvPr>
          <p:cNvSpPr/>
          <p:nvPr/>
        </p:nvSpPr>
        <p:spPr>
          <a:xfrm>
            <a:off x="3701293" y="5496979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327E29BD-EBEE-895B-E3C8-68BD500DAE83}"/>
              </a:ext>
            </a:extLst>
          </p:cNvPr>
          <p:cNvSpPr/>
          <p:nvPr/>
        </p:nvSpPr>
        <p:spPr>
          <a:xfrm>
            <a:off x="2867185" y="6205948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1CDBB11-3437-1B40-252E-26E5FDF2DE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33583">
            <a:off x="194149" y="2379647"/>
            <a:ext cx="1861079" cy="186107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CFF2F84-71A6-70EA-CB66-2B441C504A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882764">
            <a:off x="10185150" y="4714166"/>
            <a:ext cx="1861080" cy="186108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84B3EB6-81BB-BE26-E862-AACF884F1B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802258">
            <a:off x="519263" y="4618099"/>
            <a:ext cx="1876081" cy="187608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20F42A9-4185-7253-DCAF-3C20A3C3C9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868959">
            <a:off x="10045142" y="2444861"/>
            <a:ext cx="1900362" cy="1900362"/>
          </a:xfrm>
          <a:prstGeom prst="rect">
            <a:avLst/>
          </a:prstGeom>
        </p:spPr>
      </p:pic>
      <p:sp>
        <p:nvSpPr>
          <p:cNvPr id="8" name="Star: 5 Points 7">
            <a:extLst>
              <a:ext uri="{FF2B5EF4-FFF2-40B4-BE49-F238E27FC236}">
                <a16:creationId xmlns:a16="http://schemas.microsoft.com/office/drawing/2014/main" id="{9512E46C-5C3F-D655-5151-4988B180B47E}"/>
              </a:ext>
            </a:extLst>
          </p:cNvPr>
          <p:cNvSpPr/>
          <p:nvPr/>
        </p:nvSpPr>
        <p:spPr>
          <a:xfrm>
            <a:off x="9292434" y="6072319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DA5F3AFD-391B-23C3-564C-9C57CF2DA03B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12" y="86579"/>
            <a:ext cx="1896185" cy="1355051"/>
          </a:xfrm>
          <a:prstGeom prst="rect">
            <a:avLst/>
          </a:prstGeom>
        </p:spPr>
      </p:pic>
      <p:pic>
        <p:nvPicPr>
          <p:cNvPr id="13" name="Recorded Sound" descr="Volume outline">
            <a:hlinkClick r:id="" action="ppaction://media"/>
            <a:extLst>
              <a:ext uri="{FF2B5EF4-FFF2-40B4-BE49-F238E27FC236}">
                <a16:creationId xmlns:a16="http://schemas.microsoft.com/office/drawing/2014/main" id="{020F2AE5-016B-07C9-04B8-21963D51A4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0509548" y="235636"/>
            <a:ext cx="1024904" cy="102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30113"/>
      </p:ext>
    </p:extLst>
  </p:cSld>
  <p:clrMapOvr>
    <a:masterClrMapping/>
  </p:clrMapOvr>
  <p:transition advTm="4789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9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92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702195-8E45-83D0-9010-726DDEB356AC}"/>
              </a:ext>
            </a:extLst>
          </p:cNvPr>
          <p:cNvSpPr txBox="1"/>
          <p:nvPr/>
        </p:nvSpPr>
        <p:spPr>
          <a:xfrm>
            <a:off x="2759408" y="619995"/>
            <a:ext cx="6673182" cy="76944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rtl="0"/>
            <a:r>
              <a:rPr lang="cy" sz="4400" b="1" dirty="0">
                <a:latin typeface="Arial" panose="020B0604020202020204" pitchFamily="34" charset="0"/>
              </a:rPr>
              <a:t>BETH YDY WOW?</a:t>
            </a:r>
          </a:p>
        </p:txBody>
      </p:sp>
      <p:pic>
        <p:nvPicPr>
          <p:cNvPr id="11" name="Picture 10" descr="A white play button in a black background&#10;&#10;Description automatically generated">
            <a:hlinkClick r:id="rId6"/>
            <a:extLst>
              <a:ext uri="{FF2B5EF4-FFF2-40B4-BE49-F238E27FC236}">
                <a16:creationId xmlns:a16="http://schemas.microsoft.com/office/drawing/2014/main" id="{6CED1829-1599-549A-3B81-481ED9021F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264" y="2068285"/>
            <a:ext cx="2966343" cy="2966343"/>
          </a:xfrm>
          <a:prstGeom prst="rect">
            <a:avLst/>
          </a:prstGeom>
        </p:spPr>
      </p:pic>
      <p:pic>
        <p:nvPicPr>
          <p:cNvPr id="2" name="Online Media 1" title="Beth yw WOW? (Cymraeg)">
            <a:hlinkClick r:id="" action="ppaction://noaction"/>
            <a:extLst>
              <a:ext uri="{FF2B5EF4-FFF2-40B4-BE49-F238E27FC236}">
                <a16:creationId xmlns:a16="http://schemas.microsoft.com/office/drawing/2014/main" id="{33A472C1-E6F6-F438-DF79-6D00691A848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1816242" y="1648877"/>
            <a:ext cx="8559515" cy="4834041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9" name="Picture 8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7C81FA54-9ABE-0D85-064F-D737BCB0FFCB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12" y="86579"/>
            <a:ext cx="1896185" cy="1355051"/>
          </a:xfrm>
          <a:prstGeom prst="rect">
            <a:avLst/>
          </a:prstGeom>
        </p:spPr>
      </p:pic>
      <p:pic>
        <p:nvPicPr>
          <p:cNvPr id="10" name="Recorded Sound" descr="Volume outline">
            <a:hlinkClick r:id="" action="ppaction://media"/>
            <a:extLst>
              <a:ext uri="{FF2B5EF4-FFF2-40B4-BE49-F238E27FC236}">
                <a16:creationId xmlns:a16="http://schemas.microsoft.com/office/drawing/2014/main" id="{0851B22C-EA91-A82E-2CF6-2BD1DCFBBD8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0647219" y="297093"/>
            <a:ext cx="1092343" cy="109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04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0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19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D6A0DC7-F0D6-8CDE-F2E0-29BB6A5237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757" y="1516578"/>
            <a:ext cx="10852484" cy="5022253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1BF245-68F7-4525-6901-6D218F5CEBF9}"/>
              </a:ext>
            </a:extLst>
          </p:cNvPr>
          <p:cNvSpPr txBox="1"/>
          <p:nvPr/>
        </p:nvSpPr>
        <p:spPr>
          <a:xfrm>
            <a:off x="2848008" y="440447"/>
            <a:ext cx="6662237" cy="70788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latin typeface="Arial" panose="020B0604020202020204" pitchFamily="34" charset="0"/>
              </a:rPr>
              <a:t>TRACIWR TEITHIO WOW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1D499E-4018-28C9-8EE1-E9E86105D9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3704" y="2691320"/>
            <a:ext cx="1176630" cy="14753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E3AAD5-CD28-131E-F474-DE2C6FBEEC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030" y="2053760"/>
            <a:ext cx="2145978" cy="12177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BA1107-5E43-733B-49DB-6C6762FB72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2744" y="4410172"/>
            <a:ext cx="1432684" cy="902286"/>
          </a:xfrm>
          <a:prstGeom prst="rect">
            <a:avLst/>
          </a:prstGeom>
        </p:spPr>
      </p:pic>
      <p:pic>
        <p:nvPicPr>
          <p:cNvPr id="15" name="Picture 14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7D8DA4A9-7FDE-4242-D75A-904A161B83FD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12" y="86579"/>
            <a:ext cx="1896185" cy="1355051"/>
          </a:xfrm>
          <a:prstGeom prst="rect">
            <a:avLst/>
          </a:prstGeom>
        </p:spPr>
      </p:pic>
      <p:pic>
        <p:nvPicPr>
          <p:cNvPr id="16" name="Slide 5" descr="Volume outline">
            <a:hlinkClick r:id="" action="ppaction://media"/>
            <a:extLst>
              <a:ext uri="{FF2B5EF4-FFF2-40B4-BE49-F238E27FC236}">
                <a16:creationId xmlns:a16="http://schemas.microsoft.com/office/drawing/2014/main" id="{C4B0A8BB-1956-675C-F180-00C8CC9ADB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0887074" y="126212"/>
            <a:ext cx="1206789" cy="120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72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72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19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22C2AE-47E7-EDAD-7D73-C5682C870830}"/>
              </a:ext>
            </a:extLst>
          </p:cNvPr>
          <p:cNvSpPr txBox="1"/>
          <p:nvPr/>
        </p:nvSpPr>
        <p:spPr>
          <a:xfrm>
            <a:off x="2764881" y="579160"/>
            <a:ext cx="6662237" cy="70788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latin typeface="Arial" panose="020B0604020202020204" pitchFamily="34" charset="0"/>
              </a:rPr>
              <a:t>TRACIWR TEITHIO WOW</a:t>
            </a:r>
          </a:p>
        </p:txBody>
      </p:sp>
      <p:pic>
        <p:nvPicPr>
          <p:cNvPr id="7" name="Picture 6" descr="A screenshot of a video game&#10;&#10;Description automatically generated">
            <a:extLst>
              <a:ext uri="{FF2B5EF4-FFF2-40B4-BE49-F238E27FC236}">
                <a16:creationId xmlns:a16="http://schemas.microsoft.com/office/drawing/2014/main" id="{4C46FEBD-2D82-AA6B-A8D0-C3D075AF8AF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07"/>
          <a:stretch/>
        </p:blipFill>
        <p:spPr>
          <a:xfrm>
            <a:off x="1976859" y="1697029"/>
            <a:ext cx="8238282" cy="481753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9" name="Picture 8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1053630F-5926-0FF1-6B10-5C0776856BF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12" y="86579"/>
            <a:ext cx="1896185" cy="1355051"/>
          </a:xfrm>
          <a:prstGeom prst="rect">
            <a:avLst/>
          </a:prstGeom>
        </p:spPr>
      </p:pic>
      <p:pic>
        <p:nvPicPr>
          <p:cNvPr id="10" name="Recorded Sound" descr="Volume outline">
            <a:hlinkClick r:id="" action="ppaction://media"/>
            <a:extLst>
              <a:ext uri="{FF2B5EF4-FFF2-40B4-BE49-F238E27FC236}">
                <a16:creationId xmlns:a16="http://schemas.microsoft.com/office/drawing/2014/main" id="{B9FC2B31-8E53-AE5C-06C7-96CE3D8268F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495048" y="283961"/>
            <a:ext cx="1163552" cy="116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7495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8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19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268DDE-44E4-2319-B8F1-301A0CDF6EB1}"/>
              </a:ext>
            </a:extLst>
          </p:cNvPr>
          <p:cNvSpPr txBox="1"/>
          <p:nvPr/>
        </p:nvSpPr>
        <p:spPr>
          <a:xfrm>
            <a:off x="2769168" y="269288"/>
            <a:ext cx="7167062" cy="70788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latin typeface="Arial" panose="020B0604020202020204" pitchFamily="34" charset="0"/>
              </a:rPr>
              <a:t>TRACIWR TEITHIO WOW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3BE8E0-F3D3-CBD9-CED6-F82CE64899BB}"/>
              </a:ext>
            </a:extLst>
          </p:cNvPr>
          <p:cNvSpPr txBox="1"/>
          <p:nvPr/>
        </p:nvSpPr>
        <p:spPr>
          <a:xfrm>
            <a:off x="4728004" y="1069375"/>
            <a:ext cx="3249390" cy="523220"/>
          </a:xfrm>
          <a:prstGeom prst="rect">
            <a:avLst/>
          </a:prstGeom>
          <a:solidFill>
            <a:srgbClr val="A7D5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b="1" dirty="0">
                <a:latin typeface="Arial"/>
                <a:cs typeface="Arial"/>
              </a:rPr>
              <a:t>COFNODI SWP</a:t>
            </a:r>
          </a:p>
        </p:txBody>
      </p:sp>
      <p:pic>
        <p:nvPicPr>
          <p:cNvPr id="5" name="Picture 4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F7D81084-146B-B12B-444B-746E3E05F21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12" y="86579"/>
            <a:ext cx="1896185" cy="1355051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7531004C-7386-3E01-11E0-198B318D75A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55"/>
          <a:stretch/>
        </p:blipFill>
        <p:spPr>
          <a:xfrm>
            <a:off x="1902497" y="1818648"/>
            <a:ext cx="8900405" cy="4732589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1ABEA1EB-E3A1-9E9E-F269-FB5C466B708C}"/>
              </a:ext>
            </a:extLst>
          </p:cNvPr>
          <p:cNvSpPr/>
          <p:nvPr/>
        </p:nvSpPr>
        <p:spPr>
          <a:xfrm>
            <a:off x="4883391" y="1836315"/>
            <a:ext cx="1469308" cy="749316"/>
          </a:xfrm>
          <a:prstGeom prst="ellipse">
            <a:avLst/>
          </a:prstGeom>
          <a:noFill/>
          <a:ln w="76200">
            <a:solidFill>
              <a:srgbClr val="DF199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DFAB5971-1018-86FB-3F72-37164589379A}"/>
              </a:ext>
            </a:extLst>
          </p:cNvPr>
          <p:cNvSpPr/>
          <p:nvPr/>
        </p:nvSpPr>
        <p:spPr>
          <a:xfrm rot="10298293">
            <a:off x="3379620" y="1928748"/>
            <a:ext cx="1346865" cy="1034768"/>
          </a:xfrm>
          <a:prstGeom prst="leftArrow">
            <a:avLst>
              <a:gd name="adj1" fmla="val 37218"/>
              <a:gd name="adj2" fmla="val 54365"/>
            </a:avLst>
          </a:prstGeom>
          <a:solidFill>
            <a:srgbClr val="A7D5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4BEE7C1-C7B9-7FC8-BD12-B83CCC053F3E}"/>
              </a:ext>
            </a:extLst>
          </p:cNvPr>
          <p:cNvSpPr/>
          <p:nvPr/>
        </p:nvSpPr>
        <p:spPr>
          <a:xfrm rot="16200000">
            <a:off x="2124024" y="3444081"/>
            <a:ext cx="1427268" cy="947761"/>
          </a:xfrm>
          <a:prstGeom prst="ellipse">
            <a:avLst/>
          </a:prstGeom>
          <a:noFill/>
          <a:ln w="76200">
            <a:solidFill>
              <a:srgbClr val="DF199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6" name="Arrow: Left 15">
            <a:extLst>
              <a:ext uri="{FF2B5EF4-FFF2-40B4-BE49-F238E27FC236}">
                <a16:creationId xmlns:a16="http://schemas.microsoft.com/office/drawing/2014/main" id="{27708971-783A-4092-3969-43C5C3884DD4}"/>
              </a:ext>
            </a:extLst>
          </p:cNvPr>
          <p:cNvSpPr/>
          <p:nvPr/>
        </p:nvSpPr>
        <p:spPr>
          <a:xfrm rot="12038720">
            <a:off x="1093578" y="2900240"/>
            <a:ext cx="1346865" cy="1034768"/>
          </a:xfrm>
          <a:prstGeom prst="leftArrow">
            <a:avLst>
              <a:gd name="adj1" fmla="val 41582"/>
              <a:gd name="adj2" fmla="val 50000"/>
            </a:avLst>
          </a:prstGeom>
          <a:solidFill>
            <a:srgbClr val="A7D5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pic>
        <p:nvPicPr>
          <p:cNvPr id="17" name="Slide 7" descr="Volume outline">
            <a:hlinkClick r:id="" action="ppaction://media"/>
            <a:extLst>
              <a:ext uri="{FF2B5EF4-FFF2-40B4-BE49-F238E27FC236}">
                <a16:creationId xmlns:a16="http://schemas.microsoft.com/office/drawing/2014/main" id="{7EA4FEBA-8BA6-CE33-354C-B5C7DEC689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572750" y="274215"/>
            <a:ext cx="1207732" cy="120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3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6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199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D9592A-68C4-33D4-E6BE-C0F9CD233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C26736F8-21C9-5C0F-D5B0-9A452F761E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4" t="28863" r="17038" b="5884"/>
          <a:stretch>
            <a:fillRect/>
          </a:stretch>
        </p:blipFill>
        <p:spPr>
          <a:xfrm>
            <a:off x="2758083" y="1833953"/>
            <a:ext cx="6552006" cy="466443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2A08190-DB6F-0107-5229-8DAD25B19462}"/>
              </a:ext>
            </a:extLst>
          </p:cNvPr>
          <p:cNvSpPr/>
          <p:nvPr/>
        </p:nvSpPr>
        <p:spPr>
          <a:xfrm>
            <a:off x="5314506" y="1833953"/>
            <a:ext cx="1562986" cy="665199"/>
          </a:xfrm>
          <a:prstGeom prst="ellipse">
            <a:avLst/>
          </a:prstGeom>
          <a:noFill/>
          <a:ln w="76200">
            <a:solidFill>
              <a:srgbClr val="DF199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351F19F2-7272-2BCE-5C45-F9EE07FF4E7D}"/>
              </a:ext>
            </a:extLst>
          </p:cNvPr>
          <p:cNvSpPr/>
          <p:nvPr/>
        </p:nvSpPr>
        <p:spPr>
          <a:xfrm rot="1761595">
            <a:off x="6832610" y="2250705"/>
            <a:ext cx="1376690" cy="935915"/>
          </a:xfrm>
          <a:prstGeom prst="leftArrow">
            <a:avLst>
              <a:gd name="adj1" fmla="val 39356"/>
              <a:gd name="adj2" fmla="val 50000"/>
            </a:avLst>
          </a:prstGeom>
          <a:solidFill>
            <a:srgbClr val="A7D5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B7462D-6F9E-3B69-1762-F7A048B3DBD7}"/>
              </a:ext>
            </a:extLst>
          </p:cNvPr>
          <p:cNvSpPr txBox="1"/>
          <p:nvPr/>
        </p:nvSpPr>
        <p:spPr>
          <a:xfrm>
            <a:off x="2450555" y="306763"/>
            <a:ext cx="7167062" cy="70788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latin typeface="Arial" panose="020B0604020202020204" pitchFamily="34" charset="0"/>
              </a:rPr>
              <a:t>TRACIWR TEITHIO WOW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CAD672-4981-B57C-717D-28D081F49140}"/>
              </a:ext>
            </a:extLst>
          </p:cNvPr>
          <p:cNvSpPr txBox="1"/>
          <p:nvPr/>
        </p:nvSpPr>
        <p:spPr>
          <a:xfrm>
            <a:off x="3841674" y="1091222"/>
            <a:ext cx="4508651" cy="523220"/>
          </a:xfrm>
          <a:prstGeom prst="rect">
            <a:avLst/>
          </a:prstGeom>
          <a:solidFill>
            <a:srgbClr val="A7D5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b="1" dirty="0">
                <a:latin typeface="Arial"/>
                <a:cs typeface="Arial"/>
              </a:rPr>
              <a:t>BWRDD ARWEINWYR</a:t>
            </a:r>
          </a:p>
        </p:txBody>
      </p:sp>
      <p:pic>
        <p:nvPicPr>
          <p:cNvPr id="10" name="Picture 9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C69B7A86-4849-0A57-4570-10A5789326B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12" y="86579"/>
            <a:ext cx="1896185" cy="1355051"/>
          </a:xfrm>
          <a:prstGeom prst="rect">
            <a:avLst/>
          </a:prstGeom>
        </p:spPr>
      </p:pic>
      <p:pic>
        <p:nvPicPr>
          <p:cNvPr id="13" name="Recorded Sound" descr="Volume outline">
            <a:hlinkClick r:id="" action="ppaction://media"/>
            <a:extLst>
              <a:ext uri="{FF2B5EF4-FFF2-40B4-BE49-F238E27FC236}">
                <a16:creationId xmlns:a16="http://schemas.microsoft.com/office/drawing/2014/main" id="{E2DEA9C9-E4BC-5C7F-55E0-C334A5BFDA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401300" y="306763"/>
            <a:ext cx="1155494" cy="115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3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9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27CC0-112D-66F0-A963-20FE48E65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A26562-9803-84FD-48E1-B2DB242BF05C}"/>
              </a:ext>
            </a:extLst>
          </p:cNvPr>
          <p:cNvSpPr/>
          <p:nvPr/>
        </p:nvSpPr>
        <p:spPr>
          <a:xfrm>
            <a:off x="-19055" y="0"/>
            <a:ext cx="12204045" cy="6858000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E1DC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1F6BD7F-B715-4047-D0F1-C4747E7063B0}"/>
              </a:ext>
            </a:extLst>
          </p:cNvPr>
          <p:cNvGrpSpPr/>
          <p:nvPr/>
        </p:nvGrpSpPr>
        <p:grpSpPr>
          <a:xfrm>
            <a:off x="781188" y="495492"/>
            <a:ext cx="10603558" cy="6078893"/>
            <a:chOff x="3411711" y="-1301295"/>
            <a:chExt cx="11146743" cy="6817008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E59BE90-DA07-5E0D-F942-8A90D75D7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1711" y="550443"/>
              <a:ext cx="1524000" cy="1524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C75749E-D500-9441-A4D4-6E67E4902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65849" y="-1301295"/>
              <a:ext cx="1510792" cy="1510792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D7AC91C-1160-F9AA-8D97-707C1E5EA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77195" y="-1298156"/>
              <a:ext cx="1510792" cy="1510792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CD2B9BC-2C37-A917-3E26-2D26B2F2C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84911" y="-1288362"/>
              <a:ext cx="1510792" cy="151079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5BC38B7-32D6-C253-E0A8-BF8176673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97012" y="-1301295"/>
              <a:ext cx="1510792" cy="151079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DFEAF0C-2BBA-4C12-6CAB-C73782037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994995" y="307453"/>
              <a:ext cx="1483360" cy="1483360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0A3BB4A-A92E-69C2-82BB-0EF50D672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034454" y="2682429"/>
              <a:ext cx="1524000" cy="1524000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106331D7-ABB5-EF42-05A1-0C511F91F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31498" y="3673695"/>
              <a:ext cx="1510792" cy="1510792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A5E38FEB-D295-A071-8419-96C1B41AD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15720" y="3591775"/>
              <a:ext cx="1510792" cy="1510792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B165604C-5107-FBBF-6423-C5CCE500F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81384" y="3572271"/>
              <a:ext cx="1610706" cy="1610706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7373B6C-E321-B927-63AC-4AEC201E5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70627" y="2867400"/>
              <a:ext cx="1483361" cy="1483361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9A01D92-9859-DC8F-B95D-4DC7FA0F4441}"/>
                </a:ext>
              </a:extLst>
            </p:cNvPr>
            <p:cNvSpPr txBox="1"/>
            <p:nvPr/>
          </p:nvSpPr>
          <p:spPr>
            <a:xfrm>
              <a:off x="3566816" y="2086606"/>
              <a:ext cx="1361882" cy="414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/>
                <a:t>Medi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C2EE65C-DF9E-EC4B-F986-E3D49F2F3AB6}"/>
                </a:ext>
              </a:extLst>
            </p:cNvPr>
            <p:cNvSpPr txBox="1"/>
            <p:nvPr/>
          </p:nvSpPr>
          <p:spPr>
            <a:xfrm>
              <a:off x="5456282" y="189693"/>
              <a:ext cx="1171998" cy="414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Hydref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402E0B0-485C-E90B-67DE-0EC46672A59B}"/>
                </a:ext>
              </a:extLst>
            </p:cNvPr>
            <p:cNvSpPr txBox="1"/>
            <p:nvPr/>
          </p:nvSpPr>
          <p:spPr>
            <a:xfrm>
              <a:off x="7226311" y="189693"/>
              <a:ext cx="1260569" cy="414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err="1"/>
                <a:t>Tachwedd</a:t>
              </a:r>
              <a:endParaRPr lang="en-GB" b="1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F492F15-49CC-F63E-02B8-09B7F4C4200C}"/>
                </a:ext>
              </a:extLst>
            </p:cNvPr>
            <p:cNvSpPr txBox="1"/>
            <p:nvPr/>
          </p:nvSpPr>
          <p:spPr>
            <a:xfrm>
              <a:off x="9319661" y="189692"/>
              <a:ext cx="1411837" cy="414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err="1"/>
                <a:t>Rhagfyr</a:t>
              </a:r>
              <a:endParaRPr lang="en-GB" b="1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19D59AE-37D3-A6EC-3933-045A3E0E6A0A}"/>
                </a:ext>
              </a:extLst>
            </p:cNvPr>
            <p:cNvSpPr txBox="1"/>
            <p:nvPr/>
          </p:nvSpPr>
          <p:spPr>
            <a:xfrm>
              <a:off x="13212842" y="1757486"/>
              <a:ext cx="1278276" cy="414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err="1"/>
                <a:t>Chwefror</a:t>
              </a:r>
              <a:endParaRPr lang="en-GB" b="1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16DAD53-3394-9B2B-B932-44A7CE4DE7DD}"/>
                </a:ext>
              </a:extLst>
            </p:cNvPr>
            <p:cNvSpPr txBox="1"/>
            <p:nvPr/>
          </p:nvSpPr>
          <p:spPr>
            <a:xfrm>
              <a:off x="11379239" y="197291"/>
              <a:ext cx="1134645" cy="414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err="1"/>
                <a:t>Ionawr</a:t>
              </a:r>
              <a:endParaRPr lang="en-GB" b="1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8299752-64EE-9CF9-ABB2-6746FB66A490}"/>
                </a:ext>
              </a:extLst>
            </p:cNvPr>
            <p:cNvSpPr txBox="1"/>
            <p:nvPr/>
          </p:nvSpPr>
          <p:spPr>
            <a:xfrm>
              <a:off x="11158548" y="5101536"/>
              <a:ext cx="805217" cy="414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Ebrill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ACFDA91-7A77-E236-EFEA-8364605743E0}"/>
                </a:ext>
              </a:extLst>
            </p:cNvPr>
            <p:cNvSpPr txBox="1"/>
            <p:nvPr/>
          </p:nvSpPr>
          <p:spPr>
            <a:xfrm>
              <a:off x="13393844" y="4143001"/>
              <a:ext cx="1084510" cy="414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Mawrth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C86FE84-F734-0F23-39D3-F69065BD5113}"/>
                </a:ext>
              </a:extLst>
            </p:cNvPr>
            <p:cNvSpPr txBox="1"/>
            <p:nvPr/>
          </p:nvSpPr>
          <p:spPr>
            <a:xfrm>
              <a:off x="8662387" y="5101536"/>
              <a:ext cx="649497" cy="414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Mai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7EBA779-35FF-E6FB-D43A-87648EDFA149}"/>
                </a:ext>
              </a:extLst>
            </p:cNvPr>
            <p:cNvSpPr txBox="1"/>
            <p:nvPr/>
          </p:nvSpPr>
          <p:spPr>
            <a:xfrm>
              <a:off x="5986893" y="5092090"/>
              <a:ext cx="1077273" cy="414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Mehefin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201C628-61DD-D9BC-50D0-8C2956E8B14C}"/>
                </a:ext>
              </a:extLst>
            </p:cNvPr>
            <p:cNvSpPr txBox="1"/>
            <p:nvPr/>
          </p:nvSpPr>
          <p:spPr>
            <a:xfrm>
              <a:off x="3519214" y="4347170"/>
              <a:ext cx="1675517" cy="414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err="1"/>
                <a:t>Gorffennaf</a:t>
              </a:r>
              <a:endParaRPr lang="en-GB" b="1" dirty="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92F5093-BB63-B60D-1119-EC4D7AF6F881}"/>
              </a:ext>
            </a:extLst>
          </p:cNvPr>
          <p:cNvSpPr txBox="1"/>
          <p:nvPr/>
        </p:nvSpPr>
        <p:spPr>
          <a:xfrm>
            <a:off x="2972342" y="2869008"/>
            <a:ext cx="6241191" cy="1323439"/>
          </a:xfrm>
          <a:prstGeom prst="rect">
            <a:avLst/>
          </a:prstGeom>
          <a:solidFill>
            <a:srgbClr val="DF199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living streets campaign"/>
              </a:rPr>
              <a:t>Pa </a:t>
            </a:r>
            <a:r>
              <a:rPr lang="en-GB" sz="4000" b="1" dirty="0" err="1">
                <a:solidFill>
                  <a:schemeClr val="bg1"/>
                </a:solidFill>
                <a:latin typeface="living streets campaign"/>
              </a:rPr>
              <a:t>fathodyn</a:t>
            </a:r>
            <a:r>
              <a:rPr lang="en-GB" sz="4000" b="1" dirty="0">
                <a:solidFill>
                  <a:schemeClr val="bg1"/>
                </a:solidFill>
                <a:latin typeface="living streets campaign"/>
              </a:rPr>
              <a:t> WOW </a:t>
            </a:r>
            <a:r>
              <a:rPr lang="en-GB" sz="4000" b="1" dirty="0" err="1">
                <a:solidFill>
                  <a:schemeClr val="bg1"/>
                </a:solidFill>
                <a:latin typeface="living streets campaign"/>
              </a:rPr>
              <a:t>yw</a:t>
            </a:r>
            <a:r>
              <a:rPr lang="en-GB" sz="4000" b="1" dirty="0">
                <a:solidFill>
                  <a:schemeClr val="bg1"/>
                </a:solidFill>
                <a:latin typeface="living streets campaign"/>
              </a:rPr>
              <a:t> </a:t>
            </a:r>
          </a:p>
          <a:p>
            <a:pPr algn="ctr"/>
            <a:r>
              <a:rPr lang="en-GB" sz="4000" b="1" dirty="0" err="1">
                <a:solidFill>
                  <a:schemeClr val="bg1"/>
                </a:solidFill>
                <a:latin typeface="living streets campaign"/>
              </a:rPr>
              <a:t>eich</a:t>
            </a:r>
            <a:r>
              <a:rPr lang="en-GB" sz="4000" b="1" dirty="0">
                <a:solidFill>
                  <a:schemeClr val="bg1"/>
                </a:solidFill>
                <a:latin typeface="living streets campaign"/>
              </a:rPr>
              <a:t> </a:t>
            </a:r>
            <a:r>
              <a:rPr lang="en-GB" sz="4000" b="1" dirty="0" err="1">
                <a:solidFill>
                  <a:schemeClr val="bg1"/>
                </a:solidFill>
                <a:latin typeface="living streets campaign"/>
              </a:rPr>
              <a:t>ffefryn</a:t>
            </a:r>
            <a:r>
              <a:rPr lang="en-GB" sz="4000" b="1" dirty="0">
                <a:solidFill>
                  <a:schemeClr val="bg1"/>
                </a:solidFill>
                <a:latin typeface="living streets campaign"/>
              </a:rPr>
              <a:t>?</a:t>
            </a:r>
          </a:p>
        </p:txBody>
      </p:sp>
      <p:pic>
        <p:nvPicPr>
          <p:cNvPr id="8" name="Picture 7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EF18A1BF-119B-C2A1-4721-C084057EB5EC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12" y="86579"/>
            <a:ext cx="1896185" cy="1355051"/>
          </a:xfrm>
          <a:prstGeom prst="rect">
            <a:avLst/>
          </a:prstGeom>
        </p:spPr>
      </p:pic>
      <p:pic>
        <p:nvPicPr>
          <p:cNvPr id="12" name="Recorded Sound" descr="Volume outline">
            <a:hlinkClick r:id="" action="ppaction://media"/>
            <a:extLst>
              <a:ext uri="{FF2B5EF4-FFF2-40B4-BE49-F238E27FC236}">
                <a16:creationId xmlns:a16="http://schemas.microsoft.com/office/drawing/2014/main" id="{2358BA73-3ECC-864A-E8DE-429F350433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0240773" y="581651"/>
            <a:ext cx="859979" cy="85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38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2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86A4FD9-012A-4872-AC4E-4B78A6F771BF}"/>
              </a:ext>
            </a:extLst>
          </p:cNvPr>
          <p:cNvSpPr/>
          <p:nvPr/>
        </p:nvSpPr>
        <p:spPr>
          <a:xfrm>
            <a:off x="410047" y="1840202"/>
            <a:ext cx="5108602" cy="1840000"/>
          </a:xfrm>
          <a:prstGeom prst="rect">
            <a:avLst/>
          </a:prstGeom>
          <a:solidFill>
            <a:srgbClr val="A7D50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8372DD-9852-4CE2-A61B-12650F4280CC}"/>
              </a:ext>
            </a:extLst>
          </p:cNvPr>
          <p:cNvSpPr/>
          <p:nvPr/>
        </p:nvSpPr>
        <p:spPr>
          <a:xfrm>
            <a:off x="6096001" y="1840202"/>
            <a:ext cx="5758554" cy="2196480"/>
          </a:xfrm>
          <a:prstGeom prst="rect">
            <a:avLst/>
          </a:prstGeom>
          <a:solidFill>
            <a:srgbClr val="FF8F1C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189636-2E80-4AD1-9C75-7D4933692FEE}"/>
              </a:ext>
            </a:extLst>
          </p:cNvPr>
          <p:cNvSpPr/>
          <p:nvPr/>
        </p:nvSpPr>
        <p:spPr>
          <a:xfrm>
            <a:off x="2260879" y="4211813"/>
            <a:ext cx="7537504" cy="2459597"/>
          </a:xfrm>
          <a:prstGeom prst="rect">
            <a:avLst/>
          </a:prstGeom>
          <a:solidFill>
            <a:srgbClr val="DF1995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3BB76C-D57F-4890-B3D2-7D3A054E1111}"/>
              </a:ext>
            </a:extLst>
          </p:cNvPr>
          <p:cNvSpPr txBox="1"/>
          <p:nvPr/>
        </p:nvSpPr>
        <p:spPr>
          <a:xfrm>
            <a:off x="553532" y="1914984"/>
            <a:ext cx="4682088" cy="400110"/>
          </a:xfrm>
          <a:prstGeom prst="rect">
            <a:avLst/>
          </a:prstGeom>
          <a:solidFill>
            <a:schemeClr val="bg1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rtl="0"/>
            <a:r>
              <a:rPr lang="cy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BETH YW PARCIO A CHERDDED? </a:t>
            </a:r>
            <a:endParaRPr lang="en-GB" sz="20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F1BAD1-2144-4C87-AF1A-F89C0583E057}"/>
              </a:ext>
            </a:extLst>
          </p:cNvPr>
          <p:cNvSpPr txBox="1"/>
          <p:nvPr/>
        </p:nvSpPr>
        <p:spPr>
          <a:xfrm>
            <a:off x="553532" y="2315094"/>
            <a:ext cx="46820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>
                <a:latin typeface="Arial" panose="020B0604020202020204" pitchFamily="34" charset="0"/>
                <a:cs typeface="Arial" panose="020B0604020202020204" pitchFamily="34" charset="0"/>
              </a:rPr>
              <a:t>Mae parcio a cherdded yn golygu </a:t>
            </a:r>
            <a:r>
              <a:rPr lang="cy" b="1">
                <a:latin typeface="Arial" panose="020B0604020202020204" pitchFamily="34" charset="0"/>
                <a:cs typeface="Arial" panose="020B0604020202020204" pitchFamily="34" charset="0"/>
              </a:rPr>
              <a:t>parcio'r car 1</a:t>
            </a:r>
            <a:r>
              <a:rPr lang="cy">
                <a:latin typeface="Arial" panose="020B0604020202020204" pitchFamily="34" charset="0"/>
                <a:cs typeface="Arial" panose="020B0604020202020204" pitchFamily="34" charset="0"/>
              </a:rPr>
              <a:t>0 munud i ffwrdd o'r ysgol a </a:t>
            </a:r>
            <a:r>
              <a:rPr lang="cy" b="1">
                <a:latin typeface="Arial" panose="020B0604020202020204" pitchFamily="34" charset="0"/>
                <a:cs typeface="Arial" panose="020B0604020202020204" pitchFamily="34" charset="0"/>
              </a:rPr>
              <a:t>cherdded gweddill y daith</a:t>
            </a:r>
            <a:r>
              <a:rPr lang="cy">
                <a:latin typeface="Arial" panose="020B0604020202020204" pitchFamily="34" charset="0"/>
                <a:cs typeface="Arial" panose="020B0604020202020204" pitchFamily="34" charset="0"/>
              </a:rPr>
              <a:t>. Fel hyn, gallwch </a:t>
            </a:r>
          </a:p>
          <a:p>
            <a:pPr rtl="0"/>
            <a:r>
              <a:rPr lang="cy">
                <a:latin typeface="Arial" panose="020B0604020202020204" pitchFamily="34" charset="0"/>
                <a:cs typeface="Arial" panose="020B0604020202020204" pitchFamily="34" charset="0"/>
              </a:rPr>
              <a:t> chi ennill bathodyn o hyd!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104DBC-294D-49B4-8FE7-44B509D0BBBC}"/>
              </a:ext>
            </a:extLst>
          </p:cNvPr>
          <p:cNvSpPr txBox="1"/>
          <p:nvPr/>
        </p:nvSpPr>
        <p:spPr>
          <a:xfrm>
            <a:off x="6237440" y="1956858"/>
            <a:ext cx="5285379" cy="707886"/>
          </a:xfrm>
          <a:prstGeom prst="rect">
            <a:avLst/>
          </a:prstGeom>
          <a:solidFill>
            <a:schemeClr val="bg1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BETH MAE’N EI OLYGU I DEITHIO YN “LLESOL” I’R YSGOL?</a:t>
            </a:r>
            <a:endParaRPr lang="en-GB" sz="20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033E82E-18BF-4612-8D95-6E5E1F86FAD3}"/>
              </a:ext>
            </a:extLst>
          </p:cNvPr>
          <p:cNvSpPr txBox="1"/>
          <p:nvPr/>
        </p:nvSpPr>
        <p:spPr>
          <a:xfrm>
            <a:off x="2445906" y="4338383"/>
            <a:ext cx="7172414" cy="400110"/>
          </a:xfrm>
          <a:prstGeom prst="rect">
            <a:avLst/>
          </a:prstGeom>
          <a:solidFill>
            <a:schemeClr val="bg1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 b="1">
                <a:solidFill>
                  <a:schemeClr val="tx1"/>
                </a:solidFill>
                <a:latin typeface="Arial"/>
                <a:cs typeface="Arial"/>
              </a:rPr>
              <a:t>3. BETH YW'R MANTEISION O GERDDED I'R YSGOL?</a:t>
            </a:r>
            <a:endParaRPr lang="en-GB" sz="2000" b="1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DF6F548-E84A-4388-9466-85FB6527A32E}"/>
              </a:ext>
            </a:extLst>
          </p:cNvPr>
          <p:cNvSpPr txBox="1"/>
          <p:nvPr/>
        </p:nvSpPr>
        <p:spPr>
          <a:xfrm>
            <a:off x="6237440" y="2721758"/>
            <a:ext cx="5617116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1600">
                <a:latin typeface="Arial" panose="020B0604020202020204" pitchFamily="34" charset="0"/>
                <a:cs typeface="Arial" panose="020B0604020202020204" pitchFamily="34" charset="0"/>
              </a:rPr>
              <a:t>Mae'n golygu eich bod chi’n defnyddio </a:t>
            </a:r>
            <a:r>
              <a:rPr lang="cy" sz="1600" b="1">
                <a:latin typeface="Arial" panose="020B0604020202020204" pitchFamily="34" charset="0"/>
                <a:cs typeface="Arial" panose="020B0604020202020204" pitchFamily="34" charset="0"/>
              </a:rPr>
              <a:t>pŵer eich corff</a:t>
            </a:r>
            <a:r>
              <a:rPr lang="cy" sz="1600">
                <a:latin typeface="Arial" panose="020B0604020202020204" pitchFamily="34" charset="0"/>
                <a:cs typeface="Arial" panose="020B0604020202020204" pitchFamily="34" charset="0"/>
              </a:rPr>
              <a:t> i deithio i rywle. Enghreifftiau o deithio 'llesol' yw 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y" sz="1600">
                <a:latin typeface="Arial" panose="020B0604020202020204" pitchFamily="34" charset="0"/>
                <a:cs typeface="Arial" panose="020B0604020202020204" pitchFamily="34" charset="0"/>
              </a:rPr>
              <a:t>cerdded (mae defnyddio cadair olwyn neu gymhorthydd symudedd yn cyfrif hefyd!), beicio, sglefrio a sgwtera.</a:t>
            </a:r>
            <a:endParaRPr lang="en-US" sz="160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rtl="0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BFF2AEA-FE05-4B13-A390-C20F46E8A603}"/>
              </a:ext>
            </a:extLst>
          </p:cNvPr>
          <p:cNvSpPr txBox="1"/>
          <p:nvPr/>
        </p:nvSpPr>
        <p:spPr>
          <a:xfrm>
            <a:off x="2393617" y="4865063"/>
            <a:ext cx="68642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 cerdded yn </a:t>
            </a:r>
            <a:r>
              <a:rPr lang="cy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fath o ymarfer corff, ac mae'n ein cadw'n iach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Mae'n wych i'n </a:t>
            </a:r>
            <a:r>
              <a:rPr lang="cy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meddyliau a'n</a:t>
            </a:r>
            <a:r>
              <a:rPr lang="cy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cyrff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 gyfle i dreulio </a:t>
            </a:r>
            <a:r>
              <a:rPr lang="cy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amser gyda'n teuluoedd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Drwy gerdded rydym ni’n helpu </a:t>
            </a:r>
            <a:r>
              <a:rPr lang="cy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leihau llygredd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Gwych i'r </a:t>
            </a:r>
            <a:r>
              <a:rPr lang="cy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blaned</a:t>
            </a:r>
            <a:endParaRPr lang="en-GB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8A5E93-24F8-57DC-CD73-1250DE9598C0}"/>
              </a:ext>
            </a:extLst>
          </p:cNvPr>
          <p:cNvSpPr txBox="1"/>
          <p:nvPr/>
        </p:nvSpPr>
        <p:spPr>
          <a:xfrm>
            <a:off x="3541699" y="407816"/>
            <a:ext cx="5108602" cy="76944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rtl="0"/>
            <a:r>
              <a:rPr lang="cy" sz="4400" b="1">
                <a:latin typeface="Arial" panose="020B0604020202020204" pitchFamily="34" charset="0"/>
              </a:rPr>
              <a:t>AMSER CWIS!</a:t>
            </a:r>
          </a:p>
        </p:txBody>
      </p:sp>
      <p:pic>
        <p:nvPicPr>
          <p:cNvPr id="7" name="Picture 6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37A8365C-78EF-AEED-EBCD-A0F07AB0855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12" y="86579"/>
            <a:ext cx="1896185" cy="1355051"/>
          </a:xfrm>
          <a:prstGeom prst="rect">
            <a:avLst/>
          </a:prstGeom>
        </p:spPr>
      </p:pic>
      <p:pic>
        <p:nvPicPr>
          <p:cNvPr id="9" name="Recorded Sound" descr="Volume outline">
            <a:hlinkClick r:id="" action="ppaction://media"/>
            <a:extLst>
              <a:ext uri="{FF2B5EF4-FFF2-40B4-BE49-F238E27FC236}">
                <a16:creationId xmlns:a16="http://schemas.microsoft.com/office/drawing/2014/main" id="{0AE3EAEF-B550-0F81-22D6-2C8E48C93C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89503" y="228429"/>
            <a:ext cx="935711" cy="93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91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0" grpId="0" animBg="1"/>
      <p:bldP spid="21" grpId="0"/>
      <p:bldP spid="23" grpId="0" animBg="1"/>
      <p:bldP spid="25" grpId="0" animBg="1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D419BD-BCA8-D5C0-F95A-EF6DD881FA98}"/>
              </a:ext>
            </a:extLst>
          </p:cNvPr>
          <p:cNvSpPr/>
          <p:nvPr/>
        </p:nvSpPr>
        <p:spPr>
          <a:xfrm>
            <a:off x="-19055" y="0"/>
            <a:ext cx="12204045" cy="6858000"/>
          </a:xfrm>
          <a:prstGeom prst="rect">
            <a:avLst/>
          </a:prstGeom>
          <a:solidFill>
            <a:srgbClr val="DF19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E1DC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13EDD-4CC6-46B2-9234-714DCCF25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712" y="1621125"/>
            <a:ext cx="6281302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cy" sz="2400" b="1" dirty="0">
                <a:latin typeface="Arial" panose="020B0604020202020204" pitchFamily="34" charset="0"/>
                <a:cs typeface="Arial" panose="020B0604020202020204" pitchFamily="34" charset="0"/>
              </a:rPr>
              <a:t> Gwnewch yn siŵr bod gennych chi eich canllaw ystafell ddosbarth gyda'ch </a:t>
            </a:r>
            <a:r>
              <a:rPr lang="cy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cod mynediad tri gair </a:t>
            </a:r>
            <a:r>
              <a:rPr lang="cy" sz="2400" b="1" dirty="0">
                <a:latin typeface="Arial" panose="020B0604020202020204" pitchFamily="34" charset="0"/>
                <a:cs typeface="Arial" panose="020B0604020202020204" pitchFamily="34" charset="0"/>
              </a:rPr>
              <a:t>i gyrchu Traciwr Teithio WOW.</a:t>
            </a:r>
          </a:p>
          <a:p>
            <a:pPr marL="0" indent="0">
              <a:buNone/>
            </a:pPr>
            <a:endParaRPr lang="cy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y" sz="2400" b="1" dirty="0">
                <a:latin typeface="Arial" panose="020B0604020202020204" pitchFamily="34" charset="0"/>
                <a:cs typeface="Arial" panose="020B0604020202020204" pitchFamily="34" charset="0"/>
              </a:rPr>
              <a:t> Ewch ati i benodi eich </a:t>
            </a:r>
            <a:r>
              <a:rPr lang="cy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Llysgenhadon WOW </a:t>
            </a:r>
            <a:r>
              <a:rPr lang="cy" sz="2400" b="1" dirty="0">
                <a:latin typeface="Arial" panose="020B0604020202020204" pitchFamily="34" charset="0"/>
                <a:cs typeface="Arial" panose="020B0604020202020204" pitchFamily="34" charset="0"/>
              </a:rPr>
              <a:t>i annog pawb i gofnodi eu teithiau a dyfarnu bathodynnau.</a:t>
            </a:r>
          </a:p>
          <a:p>
            <a:pPr marL="0" indent="0">
              <a:buNone/>
            </a:pPr>
            <a:endParaRPr lang="cy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y" sz="2400" b="1" dirty="0">
                <a:latin typeface="Arial" panose="020B0604020202020204" pitchFamily="34" charset="0"/>
                <a:cs typeface="Arial" panose="020B0604020202020204" pitchFamily="34" charset="0"/>
              </a:rPr>
              <a:t> Mewngofnodwch yn</a:t>
            </a:r>
            <a:r>
              <a:rPr lang="cy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y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traveltracker.org.uk</a:t>
            </a:r>
            <a:r>
              <a:rPr lang="cy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cy" sz="2400" b="1" dirty="0">
                <a:latin typeface="Arial" panose="020B0604020202020204" pitchFamily="34" charset="0"/>
                <a:cs typeface="Arial" panose="020B0604020202020204" pitchFamily="34" charset="0"/>
              </a:rPr>
              <a:t>a dechrau cofnodi eich gweithgaredd!</a:t>
            </a:r>
          </a:p>
          <a:p>
            <a:pPr marL="0" indent="0">
              <a:buNone/>
            </a:pPr>
            <a:endParaRPr 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0F9745-F484-AD28-275C-9E224066BFB0}"/>
              </a:ext>
            </a:extLst>
          </p:cNvPr>
          <p:cNvSpPr txBox="1"/>
          <p:nvPr/>
        </p:nvSpPr>
        <p:spPr>
          <a:xfrm>
            <a:off x="451887" y="470038"/>
            <a:ext cx="64091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latin typeface="Arial" panose="020B0604020202020204" pitchFamily="34" charset="0"/>
              </a:rPr>
              <a:t>GWIRIAD TERFYNOL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708796-52C1-C2D8-3D2F-A64610ABC9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3518" y="0"/>
            <a:ext cx="4801472" cy="6858000"/>
          </a:xfrm>
          <a:prstGeom prst="rect">
            <a:avLst/>
          </a:prstGeom>
        </p:spPr>
      </p:pic>
      <p:pic>
        <p:nvPicPr>
          <p:cNvPr id="9" name="Recorded Sound" descr="Volume outline">
            <a:hlinkClick r:id="" action="ppaction://media"/>
            <a:extLst>
              <a:ext uri="{FF2B5EF4-FFF2-40B4-BE49-F238E27FC236}">
                <a16:creationId xmlns:a16="http://schemas.microsoft.com/office/drawing/2014/main" id="{AF7AD2FC-4003-3F3B-FA06-E62E442467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856251" y="5572253"/>
            <a:ext cx="887574" cy="8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84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371">
        <p:fade/>
      </p:transition>
    </mc:Choice>
    <mc:Fallback xmlns="">
      <p:transition spd="med" advTm="303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19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012CC58-2490-82A8-74E7-DF78EB58E55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48927" y="1162051"/>
            <a:ext cx="6447473" cy="43078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13B1631-D90A-1156-AE08-B0B11D25B856}"/>
              </a:ext>
            </a:extLst>
          </p:cNvPr>
          <p:cNvSpPr txBox="1"/>
          <p:nvPr/>
        </p:nvSpPr>
        <p:spPr>
          <a:xfrm>
            <a:off x="1890140" y="5573020"/>
            <a:ext cx="8364093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cy" b="1" dirty="0">
                <a:latin typeface="Arial" panose="020B0604020202020204" pitchFamily="34" charset="0"/>
                <a:cs typeface="Arial" panose="020B0604020202020204" pitchFamily="34" charset="0"/>
              </a:rPr>
              <a:t>GALLWCH DDOD O HYD I FWY O ADNODDAU DEFNYDDIOL, FIDEOS A CHWESTIYNAU CYFFREDIN YN</a:t>
            </a:r>
            <a:r>
              <a:rPr lang="en-US" b="1" dirty="0">
                <a:latin typeface="Arial"/>
                <a:cs typeface="Arial"/>
              </a:rPr>
              <a:t>: </a:t>
            </a:r>
            <a:r>
              <a:rPr lang="en-US" b="1" u="sng" dirty="0">
                <a:solidFill>
                  <a:srgbClr val="DF1995"/>
                </a:solidFill>
                <a:latin typeface="Arial"/>
                <a:ea typeface="+mn-lt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livingstreets.org.uk/</a:t>
            </a:r>
            <a:r>
              <a:rPr lang="en-US" b="1" u="sng" dirty="0" err="1">
                <a:solidFill>
                  <a:srgbClr val="DF1995"/>
                </a:solidFill>
                <a:latin typeface="Arial"/>
                <a:ea typeface="+mn-lt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wowlaunch</a:t>
            </a:r>
            <a:endParaRPr lang="en-US" b="1" u="sng" dirty="0">
              <a:solidFill>
                <a:srgbClr val="DF1995"/>
              </a:solidFill>
              <a:latin typeface="Arial"/>
              <a:cs typeface="Arial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5D52201-FC02-305C-B523-7FB205D263F2}"/>
              </a:ext>
            </a:extLst>
          </p:cNvPr>
          <p:cNvSpPr txBox="1"/>
          <p:nvPr/>
        </p:nvSpPr>
        <p:spPr>
          <a:xfrm>
            <a:off x="2850547" y="350814"/>
            <a:ext cx="6443281" cy="70788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DIOLCH!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FAE18C-5796-0244-8F65-37B67DA6A2E8}"/>
              </a:ext>
            </a:extLst>
          </p:cNvPr>
          <p:cNvSpPr txBox="1"/>
          <p:nvPr/>
        </p:nvSpPr>
        <p:spPr>
          <a:xfrm>
            <a:off x="1913953" y="6322520"/>
            <a:ext cx="8364093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cy" b="1" dirty="0">
                <a:latin typeface="Arial" panose="020B0604020202020204" pitchFamily="34" charset="0"/>
                <a:cs typeface="Arial" panose="020B0604020202020204" pitchFamily="34" charset="0"/>
              </a:rPr>
              <a:t>MEWNGOFNODWCH I DRACIWR TEITHIO WOW</a:t>
            </a:r>
            <a:r>
              <a:rPr lang="en-US" b="1" dirty="0">
                <a:latin typeface="Arial"/>
                <a:cs typeface="Arial"/>
              </a:rPr>
              <a:t>: </a:t>
            </a:r>
            <a:r>
              <a:rPr lang="en-US" b="1" dirty="0">
                <a:solidFill>
                  <a:srgbClr val="DF1995"/>
                </a:solidFill>
                <a:latin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traveltracker.org.uk</a:t>
            </a:r>
            <a:endParaRPr lang="en-US" b="1" dirty="0">
              <a:solidFill>
                <a:srgbClr val="DF1995"/>
              </a:solidFill>
              <a:latin typeface="Arial"/>
              <a:cs typeface="Arial"/>
            </a:endParaRPr>
          </a:p>
        </p:txBody>
      </p:sp>
      <p:pic>
        <p:nvPicPr>
          <p:cNvPr id="5" name="Picture 4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864F8B5F-141B-DDAB-CEF1-D8048509639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12" y="86579"/>
            <a:ext cx="1896185" cy="1355051"/>
          </a:xfrm>
          <a:prstGeom prst="rect">
            <a:avLst/>
          </a:prstGeom>
        </p:spPr>
      </p:pic>
      <p:pic>
        <p:nvPicPr>
          <p:cNvPr id="6" name="Recorded Sound" descr="Volume outline">
            <a:hlinkClick r:id="" action="ppaction://media"/>
            <a:extLst>
              <a:ext uri="{FF2B5EF4-FFF2-40B4-BE49-F238E27FC236}">
                <a16:creationId xmlns:a16="http://schemas.microsoft.com/office/drawing/2014/main" id="{6A25C9CF-2609-6A85-1AAF-121E6C4FF5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278046" y="647607"/>
            <a:ext cx="818579" cy="81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30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5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5a483ea-b938-465c-bd1f-cfc79fe429ab">
      <UserInfo>
        <DisplayName>Vicky Spencer</DisplayName>
        <AccountId>386</AccountId>
        <AccountType/>
      </UserInfo>
    </SharedWithUsers>
    <_ip_UnifiedCompliancePolicyUIAction xmlns="http://schemas.microsoft.com/sharepoint/v3" xsi:nil="true"/>
    <_ip_UnifiedCompliancePolicyProperties xmlns="http://schemas.microsoft.com/sharepoint/v3" xsi:nil="true"/>
    <TaxCatchAll xmlns="79d131e3-db1c-43bc-9a48-9b992d56a0cd" xsi:nil="true"/>
    <lcf76f155ced4ddcb4097134ff3c332f xmlns="951b20b7-f7c8-4763-998b-ab5b0cbdf968">
      <Terms xmlns="http://schemas.microsoft.com/office/infopath/2007/PartnerControls"/>
    </lcf76f155ced4ddcb4097134ff3c332f>
    <_Flow_SignoffStatus xmlns="951b20b7-f7c8-4763-998b-ab5b0cbdf96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DCABAE9E3AF8479AE05B796CDF45DF" ma:contentTypeVersion="22" ma:contentTypeDescription="Create a new document." ma:contentTypeScope="" ma:versionID="0af1d0e141e2929adaea1987f6fffdd0">
  <xsd:schema xmlns:xsd="http://www.w3.org/2001/XMLSchema" xmlns:xs="http://www.w3.org/2001/XMLSchema" xmlns:p="http://schemas.microsoft.com/office/2006/metadata/properties" xmlns:ns1="http://schemas.microsoft.com/sharepoint/v3" xmlns:ns2="951b20b7-f7c8-4763-998b-ab5b0cbdf968" xmlns:ns3="75a483ea-b938-465c-bd1f-cfc79fe429ab" xmlns:ns4="79d131e3-db1c-43bc-9a48-9b992d56a0cd" targetNamespace="http://schemas.microsoft.com/office/2006/metadata/properties" ma:root="true" ma:fieldsID="81e59a29e7045fa5e3504bf4edc3576d" ns1:_="" ns2:_="" ns3:_="" ns4:_="">
    <xsd:import namespace="http://schemas.microsoft.com/sharepoint/v3"/>
    <xsd:import namespace="951b20b7-f7c8-4763-998b-ab5b0cbdf968"/>
    <xsd:import namespace="75a483ea-b938-465c-bd1f-cfc79fe429ab"/>
    <xsd:import namespace="79d131e3-db1c-43bc-9a48-9b992d56a0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_Flow_SignoffStatu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1b20b7-f7c8-4763-998b-ab5b0cbdf9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Flow_SignoffStatus" ma:index="18" nillable="true" ma:displayName="Sign-off status" ma:internalName="Sign_x002d_off_x0020_status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fcfc4416-7fd9-48d1-a119-23c3eb3c5a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a483ea-b938-465c-bd1f-cfc79fe429a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d131e3-db1c-43bc-9a48-9b992d56a0cd" elementFormDefault="qualified">
    <xsd:import namespace="http://schemas.microsoft.com/office/2006/documentManagement/types"/>
    <xsd:import namespace="http://schemas.microsoft.com/office/infopath/2007/PartnerControls"/>
    <xsd:element name="TaxCatchAll" ma:index="26" nillable="true" ma:displayName="Taxonomy Catch All Column" ma:hidden="true" ma:list="{15da032d-c93f-4b98-bd54-4c055f6c9d9f}" ma:internalName="TaxCatchAll" ma:showField="CatchAllData" ma:web="79d131e3-db1c-43bc-9a48-9b992d56a0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7D2F84-9DAD-4C24-88E5-4DE5FEF700A8}">
  <ds:schemaRefs>
    <ds:schemaRef ds:uri="http://schemas.microsoft.com/office/2006/metadata/properties"/>
    <ds:schemaRef ds:uri="79d131e3-db1c-43bc-9a48-9b992d56a0cd"/>
    <ds:schemaRef ds:uri="http://schemas.microsoft.com/office/2006/documentManagement/types"/>
    <ds:schemaRef ds:uri="75a483ea-b938-465c-bd1f-cfc79fe429ab"/>
    <ds:schemaRef ds:uri="http://purl.org/dc/elements/1.1/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infopath/2007/PartnerControls"/>
    <ds:schemaRef ds:uri="951b20b7-f7c8-4763-998b-ab5b0cbdf968"/>
    <ds:schemaRef ds:uri="http://schemas.microsoft.com/sharepoint/v3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6518A5A-E119-4E69-9F37-7D94EA819A22}">
  <ds:schemaRefs>
    <ds:schemaRef ds:uri="75a483ea-b938-465c-bd1f-cfc79fe429ab"/>
    <ds:schemaRef ds:uri="79d131e3-db1c-43bc-9a48-9b992d56a0cd"/>
    <ds:schemaRef ds:uri="951b20b7-f7c8-4763-998b-ab5b0cbdf96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88BEA83-CBCA-4B55-903E-A66B5917EF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</TotalTime>
  <Words>1279</Words>
  <Application>Microsoft Office PowerPoint</Application>
  <PresentationFormat>Widescreen</PresentationFormat>
  <Paragraphs>102</Paragraphs>
  <Slides>11</Slides>
  <Notes>11</Notes>
  <HiddenSlides>0</HiddenSlides>
  <MMClips>11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AppleSystemUIFont</vt:lpstr>
      <vt:lpstr>Arial</vt:lpstr>
      <vt:lpstr>Calibri</vt:lpstr>
      <vt:lpstr>Calibri Light</vt:lpstr>
      <vt:lpstr>living streets campaign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YOUR TITLE HERE</dc:title>
  <dc:creator>Francesca Marzullo</dc:creator>
  <cp:lastModifiedBy>Kelly Theis</cp:lastModifiedBy>
  <cp:revision>166</cp:revision>
  <cp:lastPrinted>2022-09-07T16:06:26Z</cp:lastPrinted>
  <dcterms:created xsi:type="dcterms:W3CDTF">2020-01-07T11:14:38Z</dcterms:created>
  <dcterms:modified xsi:type="dcterms:W3CDTF">2026-09-15T14:11:25Z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0x010100F0DCABAE9E3AF8479AE05B796CDF45DF</vt:lpwstr>
  </property>
  <property fmtid="{D5CDD505-2E9C-101B-9397-08002B2CF9AE}" pid="3" name="MediaServiceImageTags">
    <vt:lpwstr/>
  </property>
</Properties>
</file>